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Slides/notesSlide230.xml" ContentType="application/vnd.openxmlformats-officedocument.presentationml.notesSlide+xml"/>
  <Override PartName="/ppt/slideLayouts/slideLayout70.xml" ContentType="application/vnd.openxmlformats-officedocument.presentationml.slideLayout+xml"/>
  <Override PartName="/ppt/notesSlides/notesSlide240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375" r:id="rId21"/>
    <p:sldId id="376" r:id="rId22"/>
    <p:sldId id="377" r:id="rId23"/>
    <p:sldId id="378" r:id="rId24"/>
    <p:sldId id="379" r:id="rId25"/>
    <p:sldId id="332" r:id="rId26"/>
    <p:sldId id="339" r:id="rId27"/>
    <p:sldId id="340" r:id="rId28"/>
    <p:sldId id="341" r:id="rId29"/>
    <p:sldId id="338" r:id="rId30"/>
    <p:sldId id="334" r:id="rId31"/>
    <p:sldId id="335" r:id="rId32"/>
    <p:sldId id="336" r:id="rId33"/>
    <p:sldId id="337" r:id="rId34"/>
    <p:sldId id="348" r:id="rId35"/>
    <p:sldId id="349" r:id="rId36"/>
    <p:sldId id="369" r:id="rId37"/>
    <p:sldId id="372" r:id="rId38"/>
    <p:sldId id="355" r:id="rId39"/>
    <p:sldId id="358" r:id="rId40"/>
    <p:sldId id="357" r:id="rId41"/>
    <p:sldId id="359" r:id="rId42"/>
    <p:sldId id="36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pdated ER Diagram" id="{E2207559-4AE9-46F6-9AFD-184BD4321494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75"/>
            <p14:sldId id="266"/>
            <p14:sldId id="265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375"/>
            <p14:sldId id="376"/>
          </p14:sldIdLst>
        </p14:section>
        <p14:section name="Conclusion" id="{D377F0C6-923C-48C6-B1DB-5EE3C8F7B920}">
          <p14:sldIdLst>
            <p14:sldId id="377"/>
            <p14:sldId id="378"/>
            <p14:sldId id="379"/>
            <p14:sldId id="332"/>
            <p14:sldId id="339"/>
            <p14:sldId id="340"/>
            <p14:sldId id="341"/>
            <p14:sldId id="338"/>
            <p14:sldId id="334"/>
            <p14:sldId id="335"/>
            <p14:sldId id="336"/>
            <p14:sldId id="337"/>
            <p14:sldId id="348"/>
            <p14:sldId id="349"/>
            <p14:sldId id="369"/>
            <p14:sldId id="372"/>
            <p14:sldId id="355"/>
            <p14:sldId id="358"/>
            <p14:sldId id="357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4805D-D753-46C8-B1E0-44DEF60526CC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CD51B-A26A-4CD3-9C89-D8CA7C8EE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36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0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0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6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4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45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7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9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1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2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88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00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1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4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2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71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1198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4524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7261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5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99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9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0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9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4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541B-EF04-9D86-1494-5422785B2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882-F0FE-D73E-4437-873C228CC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12E1E-1264-6BCA-376D-AE8131EF3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D0A30-8729-2C47-7F60-FE245EA9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1546-B959-2EFF-50D4-763E7FB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5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B279-9007-9712-8029-A41700D8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2E20B-5BD8-EE4B-6504-12E44681C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AD2ED-3284-B4DF-9644-6E750786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3E3C3-E594-C14D-28AA-26230829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0DBC-62A0-5F5E-524B-CB33C52A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421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919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9C17A-5003-9119-D424-370EA06D0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939EA-D908-5686-1026-8358E63CE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6A22-FB05-1F1B-4A0D-E6940641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C608-84F7-72D5-A043-5FD7E068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6F93-5803-FE6F-6BBF-E2BD49F3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0020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2031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18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7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0983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EA78-A049-AA0E-B858-261BBB26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2C8BD-FBDC-DCE6-2706-CC092C905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7F5A-4DC0-B542-2B73-306E5F02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BDE3D-8DA4-5D0C-5A65-6ED1AAE6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F1CD7-5D78-EB22-2902-1430E06E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20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903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22B2-8618-2C75-50E8-0F1DFB13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219EB-2BC2-A791-3418-BFC94CB2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6DB4B-E40F-C1C4-F6D6-BFAA0535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BE74-0A70-A0B3-A6A9-541657CF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D9F1-2174-BFEB-C7B8-977454F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894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32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448D-8AD6-0798-C49A-55E32977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37FC-DAD1-1560-713A-B4BC26E90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2425B-6C3A-76B1-640B-2C5E80FC2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F7747-EF8D-1C9E-1027-31FA7D01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391F7-27FB-3615-3793-58537706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43A30-F663-9CC4-1868-02B8AB13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8620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4621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3E42-F2E5-688E-CBB5-702B4B4E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C175F-689F-558E-1B1F-60677F92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F54C1-D944-69AA-7FA7-CD179C863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354F3-9A9B-1955-FBEC-59F6E3A6B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1622A4-705F-9986-08CE-31938694A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BC7CF-E120-D1D8-450A-4256FFC8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701D0-3CBC-CBF3-2CAC-B5B176DD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998E9-1676-5C79-533B-F72790AE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829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74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6CEA-6A7F-12C1-1F7C-FAE59FE1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57466-3453-A17D-DB3D-3780A59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E341E-F7BC-3712-B1A6-FB7C3A7F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6C07-9DA8-9E14-12B9-C518023C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85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766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64568-7AD5-018A-253C-449DBBED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11FFF-6966-BF30-1A3E-E3D214CD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2558-3B17-4B01-A72E-C9929AF1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01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837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9C38-1D2B-5956-D169-F9A971C6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07770-0FB3-6103-6D00-73D4FDCCA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C95D4-2294-A91C-A4A1-BC1A2719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D994A-FDF8-619F-8C94-0A0DDF68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851DA-9348-FD09-7009-F8899C13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D8AD1-D1DE-D841-C50F-138BD5EB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842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6199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50BA-8BB0-D218-2AAF-2B032AFC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61C12-357D-4312-4F4A-F51C22BF0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ECFFF-C5B1-AF50-2F53-07C6519B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77E3-091C-1635-F26C-23C0B0DB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DAE2-E93B-3617-9C2A-E0075073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C93B0-EE81-7615-EA5E-56F90842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2351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0417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CBCA8-21FC-D27B-99C1-F8EA77F1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78E3-4F68-B21B-31E1-484100D6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972AF-E8A9-75F8-24E5-6B59462B9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1948F-EF0C-462D-A02D-D78A81E77F6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A53FA-622F-63FC-9BE1-914384E8F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C4B7-7D55-E5A8-217E-C0C943A2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D6A3-B7F2-4673-A934-8A768701B6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5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1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53.xml"/><Relationship Id="rId5" Type="http://schemas.openxmlformats.org/officeDocument/2006/relationships/slide" Target="slide51.xm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9E107-9D41-4B15-9494-CD7F1FA9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777" y="0"/>
            <a:ext cx="9356521" cy="1370770"/>
          </a:xfrm>
        </p:spPr>
        <p:txBody>
          <a:bodyPr>
            <a:normAutofit/>
          </a:bodyPr>
          <a:lstStyle/>
          <a:p>
            <a:r>
              <a:rPr lang="tr-TR" sz="5400" b="1" dirty="0" err="1">
                <a:latin typeface="Berlin Sans FB Demi" panose="020E0802020502020306" pitchFamily="34" charset="0"/>
              </a:rPr>
              <a:t>Need</a:t>
            </a:r>
            <a:r>
              <a:rPr lang="tr-TR" sz="5400" dirty="0">
                <a:latin typeface="Berlin Sans FB Demi" panose="020E0802020502020306" pitchFamily="34" charset="0"/>
              </a:rPr>
              <a:t> </a:t>
            </a:r>
            <a:r>
              <a:rPr lang="tr-TR" sz="5400" b="1" dirty="0">
                <a:latin typeface="Berlin Sans FB Demi" panose="020E0802020502020306" pitchFamily="34" charset="0"/>
              </a:rPr>
              <a:t>New </a:t>
            </a:r>
            <a:r>
              <a:rPr lang="tr-TR" sz="5400" b="1" dirty="0" err="1">
                <a:latin typeface="Berlin Sans FB Demi" panose="020E0802020502020306" pitchFamily="34" charset="0"/>
              </a:rPr>
              <a:t>Table</a:t>
            </a:r>
            <a:r>
              <a:rPr lang="tr-TR" sz="5400" b="1" dirty="0">
                <a:latin typeface="Berlin Sans FB Demi" panose="020E0802020502020306" pitchFamily="34" charset="0"/>
              </a:rPr>
              <a:t>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129C9AF-B39F-4BDE-BB54-F784DA3CA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035419" y="2333203"/>
            <a:ext cx="3923147" cy="1095797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AC72C754-5ECA-4CD2-A347-D757B5F4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1523998" y="5657629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going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bigger</a:t>
            </a:r>
            <a:r>
              <a:rPr lang="tr-TR" dirty="0">
                <a:latin typeface="Berlin Sans FB" panose="020E0602020502020306" pitchFamily="34" charset="0"/>
              </a:rPr>
              <a:t>!!!</a:t>
            </a: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3FAB4255-2D05-10C3-2165-1BDB081ADCC5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48D5242-ADF8-FB57-BB0D-6BD0C66A78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68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2553050" y="2105576"/>
            <a:ext cx="2119617" cy="4039912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pic>
        <p:nvPicPr>
          <p:cNvPr id="14" name="Picture 20">
            <a:extLst>
              <a:ext uri="{FF2B5EF4-FFF2-40B4-BE49-F238E27FC236}">
                <a16:creationId xmlns:a16="http://schemas.microsoft.com/office/drawing/2014/main" id="{C07075D3-F1B6-4EAB-925A-1405A849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3052491F-3748-46BC-C39E-AC18AB23E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777" y="0"/>
            <a:ext cx="9356521" cy="1370770"/>
          </a:xfrm>
        </p:spPr>
        <p:txBody>
          <a:bodyPr>
            <a:normAutofit/>
          </a:bodyPr>
          <a:lstStyle/>
          <a:p>
            <a:r>
              <a:rPr lang="tr-TR" sz="5400" b="1" dirty="0" err="1">
                <a:latin typeface="Berlin Sans FB Demi" panose="020E0802020502020306" pitchFamily="34" charset="0"/>
              </a:rPr>
              <a:t>Need</a:t>
            </a:r>
            <a:r>
              <a:rPr lang="tr-TR" sz="5400" dirty="0">
                <a:latin typeface="Berlin Sans FB Demi" panose="020E0802020502020306" pitchFamily="34" charset="0"/>
              </a:rPr>
              <a:t> </a:t>
            </a:r>
            <a:r>
              <a:rPr lang="tr-TR" sz="5400" b="1" dirty="0">
                <a:latin typeface="Berlin Sans FB Demi" panose="020E0802020502020306" pitchFamily="34" charset="0"/>
              </a:rPr>
              <a:t>New </a:t>
            </a:r>
            <a:r>
              <a:rPr lang="tr-TR" sz="5400" b="1" dirty="0" err="1">
                <a:latin typeface="Berlin Sans FB Demi" panose="020E0802020502020306" pitchFamily="34" charset="0"/>
              </a:rPr>
              <a:t>Table</a:t>
            </a:r>
            <a:r>
              <a:rPr lang="tr-TR" sz="5400" b="1" dirty="0">
                <a:latin typeface="Berlin Sans FB Demi" panose="020E0802020502020306" pitchFamily="34" charset="0"/>
              </a:rPr>
              <a:t>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2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problem is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a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orders</a:t>
            </a:r>
            <a:r>
              <a:rPr lang="tr-TR" dirty="0"/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However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details</a:t>
            </a:r>
            <a:r>
              <a:rPr lang="tr-TR" dirty="0"/>
              <a:t> </a:t>
            </a:r>
            <a:r>
              <a:rPr lang="tr-TR" dirty="0" err="1"/>
              <a:t>needs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tracked</a:t>
            </a:r>
            <a:r>
              <a:rPr lang="tr-TR" dirty="0"/>
              <a:t> </a:t>
            </a:r>
            <a:r>
              <a:rPr lang="tr-TR" dirty="0" err="1"/>
              <a:t>also</a:t>
            </a:r>
            <a:endParaRPr lang="tr-TR" dirty="0"/>
          </a:p>
          <a:p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delivered?</a:t>
            </a:r>
          </a:p>
          <a:p>
            <a:endParaRPr lang="tr-TR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1523998" y="5657629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going</a:t>
            </a:r>
            <a:r>
              <a:rPr lang="tr-TR" dirty="0"/>
              <a:t> </a:t>
            </a:r>
            <a:r>
              <a:rPr lang="tr-TR" dirty="0" err="1"/>
              <a:t>bigger</a:t>
            </a:r>
            <a:r>
              <a:rPr lang="tr-TR" dirty="0"/>
              <a:t>!!!</a:t>
            </a:r>
          </a:p>
        </p:txBody>
      </p:sp>
      <p:sp>
        <p:nvSpPr>
          <p:cNvPr id="20" name="Başlık 1">
            <a:extLst>
              <a:ext uri="{FF2B5EF4-FFF2-40B4-BE49-F238E27FC236}">
                <a16:creationId xmlns:a16="http://schemas.microsoft.com/office/drawing/2014/main" id="{0463897A-F2B0-0921-76E9-D6CE077DD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777" y="0"/>
            <a:ext cx="9356521" cy="1370770"/>
          </a:xfrm>
        </p:spPr>
        <p:txBody>
          <a:bodyPr>
            <a:normAutofit/>
          </a:bodyPr>
          <a:lstStyle/>
          <a:p>
            <a:r>
              <a:rPr lang="tr-TR" sz="5400" b="1" dirty="0" err="1">
                <a:latin typeface="Berlin Sans FB Demi" panose="020E0802020502020306" pitchFamily="34" charset="0"/>
              </a:rPr>
              <a:t>Need</a:t>
            </a:r>
            <a:r>
              <a:rPr lang="tr-TR" sz="5400" dirty="0">
                <a:latin typeface="Berlin Sans FB Demi" panose="020E0802020502020306" pitchFamily="34" charset="0"/>
              </a:rPr>
              <a:t> </a:t>
            </a:r>
            <a:r>
              <a:rPr lang="tr-TR" sz="5400" b="1" dirty="0">
                <a:latin typeface="Berlin Sans FB Demi" panose="020E0802020502020306" pitchFamily="34" charset="0"/>
              </a:rPr>
              <a:t>New </a:t>
            </a:r>
            <a:r>
              <a:rPr lang="tr-TR" sz="5400" b="1" dirty="0" err="1">
                <a:latin typeface="Berlin Sans FB Demi" panose="020E0802020502020306" pitchFamily="34" charset="0"/>
              </a:rPr>
              <a:t>Table</a:t>
            </a:r>
            <a:r>
              <a:rPr lang="tr-TR" sz="5400" b="1" dirty="0">
                <a:latin typeface="Berlin Sans FB Demi" panose="020E0802020502020306" pitchFamily="34" charset="0"/>
              </a:rPr>
              <a:t>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6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2189526" y="2824992"/>
            <a:ext cx="2625754" cy="2065789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2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AF198084-EDFD-264A-183A-48C37EBD6D05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 dirty="0">
                <a:latin typeface="Berlin Sans FB Demi" panose="020E0802020502020306" pitchFamily="34" charset="0"/>
              </a:rPr>
              <a:t>Need</a:t>
            </a:r>
            <a:r>
              <a:rPr lang="tr-TR" sz="5400" dirty="0">
                <a:latin typeface="Berlin Sans FB Demi" panose="020E0802020502020306" pitchFamily="34" charset="0"/>
              </a:rPr>
              <a:t> </a:t>
            </a:r>
            <a:r>
              <a:rPr lang="tr-TR" sz="5400" b="1" dirty="0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6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problem is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a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orders</a:t>
            </a:r>
            <a:r>
              <a:rPr lang="tr-TR" dirty="0"/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However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details</a:t>
            </a:r>
            <a:r>
              <a:rPr lang="tr-TR" dirty="0"/>
              <a:t> </a:t>
            </a:r>
            <a:r>
              <a:rPr lang="tr-TR" dirty="0" err="1"/>
              <a:t>needs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tracked</a:t>
            </a:r>
            <a:r>
              <a:rPr lang="tr-TR" dirty="0"/>
              <a:t> </a:t>
            </a:r>
            <a:r>
              <a:rPr lang="tr-TR" dirty="0" err="1"/>
              <a:t>also</a:t>
            </a:r>
            <a:endParaRPr lang="tr-TR" dirty="0"/>
          </a:p>
          <a:p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delivered?</a:t>
            </a:r>
          </a:p>
          <a:p>
            <a:endParaRPr lang="tr-TR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1523998" y="5657629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going</a:t>
            </a:r>
            <a:r>
              <a:rPr lang="tr-TR" dirty="0"/>
              <a:t> </a:t>
            </a:r>
            <a:r>
              <a:rPr lang="tr-TR" dirty="0" err="1"/>
              <a:t>bigger</a:t>
            </a:r>
            <a:r>
              <a:rPr lang="tr-TR" dirty="0"/>
              <a:t>!!!</a:t>
            </a: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A1B27266-488C-DAC7-A853-C8ED916C6ED2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6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2650920" y="2713837"/>
            <a:ext cx="2290195" cy="204272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3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FCBF4E20-0922-477B-5C2C-B9F7EE4CAD62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6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9E107-9D41-4B15-9494-CD7F1FA9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9430"/>
            <a:ext cx="9356521" cy="1370770"/>
          </a:xfrm>
        </p:spPr>
        <p:txBody>
          <a:bodyPr>
            <a:normAutofit/>
          </a:bodyPr>
          <a:lstStyle/>
          <a:p>
            <a:r>
              <a:rPr lang="tr-TR" sz="4800" b="1" dirty="0" err="1">
                <a:latin typeface="Berlin Sans FB Demi" panose="020E0802020502020306" pitchFamily="34" charset="0"/>
              </a:rPr>
              <a:t>Relationship</a:t>
            </a:r>
            <a:r>
              <a:rPr lang="tr-TR" sz="4800" b="1" dirty="0">
                <a:latin typeface="Berlin Sans FB Demi" panose="020E0802020502020306" pitchFamily="34" charset="0"/>
              </a:rPr>
              <a:t> </a:t>
            </a:r>
            <a:r>
              <a:rPr lang="tr-TR" sz="4800" b="1" dirty="0" err="1">
                <a:latin typeface="Berlin Sans FB Demi" panose="020E0802020502020306" pitchFamily="34" charset="0"/>
              </a:rPr>
              <a:t>Among</a:t>
            </a:r>
            <a:r>
              <a:rPr lang="tr-TR" sz="4800" b="1" dirty="0">
                <a:latin typeface="Berlin Sans FB Demi" panose="020E0802020502020306" pitchFamily="34" charset="0"/>
              </a:rPr>
              <a:t> New </a:t>
            </a:r>
            <a:r>
              <a:rPr lang="tr-TR" sz="4800" b="1" dirty="0" err="1">
                <a:latin typeface="Berlin Sans FB Demi" panose="020E0802020502020306" pitchFamily="34" charset="0"/>
              </a:rPr>
              <a:t>Tables</a:t>
            </a:r>
            <a:endParaRPr lang="tr-TR" sz="4800" dirty="0">
              <a:latin typeface="Berlin Sans FB Demi" panose="020E0802020502020306" pitchFamily="34" charset="0"/>
            </a:endParaRPr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2785144" y="4215466"/>
            <a:ext cx="2290195" cy="2042721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3</a:t>
            </a:r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D559D7C4-97C3-4B9F-8C37-E25F8D87EA35}"/>
              </a:ext>
            </a:extLst>
          </p:cNvPr>
          <p:cNvSpPr/>
          <p:nvPr/>
        </p:nvSpPr>
        <p:spPr>
          <a:xfrm>
            <a:off x="2785144" y="1937857"/>
            <a:ext cx="2290195" cy="1853967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2</a:t>
            </a: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2ABFD902-62D0-4D66-A43E-C072EAE4CA84}"/>
              </a:ext>
            </a:extLst>
          </p:cNvPr>
          <p:cNvSpPr/>
          <p:nvPr/>
        </p:nvSpPr>
        <p:spPr>
          <a:xfrm>
            <a:off x="6109984" y="1937857"/>
            <a:ext cx="2189527" cy="432033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cxnSp>
        <p:nvCxnSpPr>
          <p:cNvPr id="4" name="Bağlayıcı: Dirsek 3">
            <a:extLst>
              <a:ext uri="{FF2B5EF4-FFF2-40B4-BE49-F238E27FC236}">
                <a16:creationId xmlns:a16="http://schemas.microsoft.com/office/drawing/2014/main" id="{82E242C6-6A6C-470E-9215-BDEA1D019A42}"/>
              </a:ext>
            </a:extLst>
          </p:cNvPr>
          <p:cNvCxnSpPr>
            <a:cxnSpLocks/>
          </p:cNvCxnSpPr>
          <p:nvPr/>
        </p:nvCxnSpPr>
        <p:spPr>
          <a:xfrm>
            <a:off x="4337108" y="2390862"/>
            <a:ext cx="1744909" cy="75501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Bağlayıcı: Dirsek 12">
            <a:extLst>
              <a:ext uri="{FF2B5EF4-FFF2-40B4-BE49-F238E27FC236}">
                <a16:creationId xmlns:a16="http://schemas.microsoft.com/office/drawing/2014/main" id="{E2014585-1D80-4D64-97DE-2959829E4E18}"/>
              </a:ext>
            </a:extLst>
          </p:cNvPr>
          <p:cNvCxnSpPr>
            <a:cxnSpLocks/>
          </p:cNvCxnSpPr>
          <p:nvPr/>
        </p:nvCxnSpPr>
        <p:spPr>
          <a:xfrm>
            <a:off x="4622334" y="4728026"/>
            <a:ext cx="1459684" cy="13707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1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problem is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a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orders</a:t>
            </a:r>
            <a:r>
              <a:rPr lang="tr-TR" dirty="0"/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However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details</a:t>
            </a:r>
            <a:r>
              <a:rPr lang="tr-TR" dirty="0"/>
              <a:t> </a:t>
            </a:r>
            <a:r>
              <a:rPr lang="tr-TR" dirty="0" err="1"/>
              <a:t>needs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tracked</a:t>
            </a:r>
            <a:r>
              <a:rPr lang="tr-TR" dirty="0"/>
              <a:t> </a:t>
            </a:r>
            <a:r>
              <a:rPr lang="tr-TR" dirty="0" err="1"/>
              <a:t>also</a:t>
            </a:r>
            <a:endParaRPr lang="tr-TR" dirty="0"/>
          </a:p>
          <a:p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delivered?</a:t>
            </a:r>
          </a:p>
          <a:p>
            <a:endParaRPr lang="tr-TR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1523998" y="5657629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going</a:t>
            </a:r>
            <a:r>
              <a:rPr lang="tr-TR" dirty="0"/>
              <a:t> </a:t>
            </a:r>
            <a:r>
              <a:rPr lang="tr-TR" dirty="0" err="1"/>
              <a:t>bigger</a:t>
            </a:r>
            <a:r>
              <a:rPr lang="tr-TR" dirty="0"/>
              <a:t>!!!</a:t>
            </a: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B6119EE6-75AF-4F9E-DB1C-F17F2A1A0FFC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5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9E107-9D41-4B15-9494-CD7F1FA9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739" y="28094"/>
            <a:ext cx="9356521" cy="1370770"/>
          </a:xfrm>
        </p:spPr>
        <p:txBody>
          <a:bodyPr>
            <a:normAutofit/>
          </a:bodyPr>
          <a:lstStyle/>
          <a:p>
            <a:r>
              <a:rPr lang="tr-TR" sz="5400" b="1" dirty="0">
                <a:latin typeface="Berlin Sans FB Demi" panose="020E0802020502020306" pitchFamily="34" charset="0"/>
              </a:rPr>
              <a:t>We are Going Bigger!!!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6631746" y="1600200"/>
            <a:ext cx="5314175" cy="502837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4</a:t>
            </a:r>
          </a:p>
        </p:txBody>
      </p:sp>
      <p:sp>
        <p:nvSpPr>
          <p:cNvPr id="17" name="İçerik Yer Tutucusu 2">
            <a:extLst>
              <a:ext uri="{FF2B5EF4-FFF2-40B4-BE49-F238E27FC236}">
                <a16:creationId xmlns:a16="http://schemas.microsoft.com/office/drawing/2014/main" id="{8AE823D1-6C76-4B9D-818B-05D0C84399B4}"/>
              </a:ext>
            </a:extLst>
          </p:cNvPr>
          <p:cNvSpPr txBox="1">
            <a:spLocks/>
          </p:cNvSpPr>
          <p:nvPr/>
        </p:nvSpPr>
        <p:spPr>
          <a:xfrm>
            <a:off x="-5113165" y="2777555"/>
            <a:ext cx="4923408" cy="346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Our company is going bigger and collects more data. So we need to store data properly in a powerful tool than SQLite.</a:t>
            </a:r>
          </a:p>
          <a:p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We migrated to MySQL.</a:t>
            </a:r>
          </a:p>
          <a:p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Data is safe 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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</a:endParaRPr>
          </a:p>
          <a:p>
            <a:endParaRPr lang="tr-TR" i="1" dirty="0"/>
          </a:p>
          <a:p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39738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9E107-9D41-4B15-9494-CD7F1FA9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739" y="28094"/>
            <a:ext cx="9356521" cy="1370770"/>
          </a:xfrm>
        </p:spPr>
        <p:txBody>
          <a:bodyPr>
            <a:normAutofit/>
          </a:bodyPr>
          <a:lstStyle/>
          <a:p>
            <a:r>
              <a:rPr lang="tr-TR" sz="5400" b="1" dirty="0" err="1">
                <a:latin typeface="Berlin Sans FB Demi" panose="020E0802020502020306" pitchFamily="34" charset="0"/>
              </a:rPr>
              <a:t>We</a:t>
            </a:r>
            <a:r>
              <a:rPr lang="tr-TR" sz="5400" b="1" dirty="0">
                <a:latin typeface="Berlin Sans FB Demi" panose="020E0802020502020306" pitchFamily="34" charset="0"/>
              </a:rPr>
              <a:t> </a:t>
            </a:r>
            <a:r>
              <a:rPr lang="tr-TR" sz="5400" b="1" dirty="0" err="1">
                <a:latin typeface="Berlin Sans FB Demi" panose="020E0802020502020306" pitchFamily="34" charset="0"/>
              </a:rPr>
              <a:t>are</a:t>
            </a:r>
            <a:r>
              <a:rPr lang="tr-TR" sz="5400" b="1" dirty="0">
                <a:latin typeface="Berlin Sans FB Demi" panose="020E0802020502020306" pitchFamily="34" charset="0"/>
              </a:rPr>
              <a:t> </a:t>
            </a:r>
            <a:r>
              <a:rPr lang="tr-TR" sz="5400" b="1" dirty="0" err="1">
                <a:latin typeface="Berlin Sans FB Demi" panose="020E0802020502020306" pitchFamily="34" charset="0"/>
              </a:rPr>
              <a:t>Going</a:t>
            </a:r>
            <a:r>
              <a:rPr lang="tr-TR" sz="5400" b="1" dirty="0">
                <a:latin typeface="Berlin Sans FB Demi" panose="020E0802020502020306" pitchFamily="34" charset="0"/>
              </a:rPr>
              <a:t> </a:t>
            </a:r>
            <a:r>
              <a:rPr lang="tr-TR" sz="5400" b="1" dirty="0" err="1">
                <a:latin typeface="Berlin Sans FB Demi" panose="020E0802020502020306" pitchFamily="34" charset="0"/>
              </a:rPr>
              <a:t>Bigger</a:t>
            </a:r>
            <a:r>
              <a:rPr lang="tr-TR" sz="5400" b="1" dirty="0">
                <a:latin typeface="Berlin Sans FB Demi" panose="020E0802020502020306" pitchFamily="34" charset="0"/>
              </a:rPr>
              <a:t>!!!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6631746" y="1600200"/>
            <a:ext cx="5314175" cy="502837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" dirty="0"/>
              <a:t>4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4ADA6FFC-0CC9-4F70-8F62-2CC673961096}"/>
              </a:ext>
            </a:extLst>
          </p:cNvPr>
          <p:cNvSpPr txBox="1">
            <a:spLocks/>
          </p:cNvSpPr>
          <p:nvPr/>
        </p:nvSpPr>
        <p:spPr>
          <a:xfrm>
            <a:off x="599206" y="2441525"/>
            <a:ext cx="4923408" cy="346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Our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company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is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going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bigger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and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collects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more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data.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So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we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need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to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store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data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properly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in a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powerful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tool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than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SQLite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.</a:t>
            </a:r>
          </a:p>
          <a:p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We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migrated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to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MySQL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.</a:t>
            </a:r>
          </a:p>
          <a:p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Data is </a:t>
            </a:r>
            <a:r>
              <a:rPr lang="tr-TR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safe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tr-TR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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</a:endParaRPr>
          </a:p>
          <a:p>
            <a:endParaRPr lang="tr-TR" i="1" dirty="0"/>
          </a:p>
          <a:p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428800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222877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5D533555-C5F8-DBA5-27AB-4EC758F0AD09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3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12AFC-F199-C0FA-6E01-51C932B4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1437"/>
            <a:ext cx="95631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7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0576EB7-2951-4286-8E17-1C729AD07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7" y="0"/>
            <a:ext cx="9641746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253DE2-A367-18FB-AC16-EB72445FC01C}"/>
              </a:ext>
            </a:extLst>
          </p:cNvPr>
          <p:cNvSpPr/>
          <p:nvPr/>
        </p:nvSpPr>
        <p:spPr>
          <a:xfrm>
            <a:off x="3256384" y="5346441"/>
            <a:ext cx="1866122" cy="15115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31E6DD-17AC-1F59-FB77-9F56B38E643E}"/>
              </a:ext>
            </a:extLst>
          </p:cNvPr>
          <p:cNvSpPr/>
          <p:nvPr/>
        </p:nvSpPr>
        <p:spPr>
          <a:xfrm>
            <a:off x="5203374" y="5153608"/>
            <a:ext cx="1866122" cy="15115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62D561-24D3-1438-3668-DEE97F3FEF36}"/>
              </a:ext>
            </a:extLst>
          </p:cNvPr>
          <p:cNvSpPr/>
          <p:nvPr/>
        </p:nvSpPr>
        <p:spPr>
          <a:xfrm>
            <a:off x="7103763" y="4149012"/>
            <a:ext cx="1866122" cy="26063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09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ED55E-9C50-CDF7-DD58-2B972282C90F}"/>
              </a:ext>
            </a:extLst>
          </p:cNvPr>
          <p:cNvSpPr txBox="1"/>
          <p:nvPr/>
        </p:nvSpPr>
        <p:spPr>
          <a:xfrm>
            <a:off x="628147" y="639192"/>
            <a:ext cx="9348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Berlin Sans FB Demi" panose="020E0802020502020306" pitchFamily="34" charset="0"/>
              </a:rPr>
              <a:t>MySQL Is Powerful In Solving Business Problems</a:t>
            </a:r>
            <a:endParaRPr lang="en-GB" sz="3200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Amazon RDS for MySQL – Amazon Web Services (AWS)">
            <a:extLst>
              <a:ext uri="{FF2B5EF4-FFF2-40B4-BE49-F238E27FC236}">
                <a16:creationId xmlns:a16="http://schemas.microsoft.com/office/drawing/2014/main" id="{5E4033D0-3B99-8CF2-D3B1-0135B520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98" y="1962630"/>
            <a:ext cx="3448869" cy="178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D2D6D-F2EF-356A-1C88-5274A60B9B37}"/>
              </a:ext>
            </a:extLst>
          </p:cNvPr>
          <p:cNvSpPr txBox="1"/>
          <p:nvPr/>
        </p:nvSpPr>
        <p:spPr>
          <a:xfrm>
            <a:off x="1246771" y="1639463"/>
            <a:ext cx="623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MySQL automizes solving business problems with its high variety of features</a:t>
            </a:r>
            <a:r>
              <a:rPr lang="tr-TR" dirty="0"/>
              <a:t>. 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A66CD8-8515-A352-5AA6-5AE6BD3E4C54}"/>
              </a:ext>
            </a:extLst>
          </p:cNvPr>
          <p:cNvSpPr/>
          <p:nvPr/>
        </p:nvSpPr>
        <p:spPr>
          <a:xfrm>
            <a:off x="820643" y="1736592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94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ED55E-9C50-CDF7-DD58-2B972282C90F}"/>
              </a:ext>
            </a:extLst>
          </p:cNvPr>
          <p:cNvSpPr txBox="1"/>
          <p:nvPr/>
        </p:nvSpPr>
        <p:spPr>
          <a:xfrm>
            <a:off x="628147" y="639192"/>
            <a:ext cx="9348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Berlin Sans FB Demi" panose="020E0802020502020306" pitchFamily="34" charset="0"/>
              </a:rPr>
              <a:t>MySQL Is Powerful In Solving Business Problems</a:t>
            </a:r>
            <a:endParaRPr lang="en-GB" sz="3200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Amazon RDS for MySQL – Amazon Web Services (AWS)">
            <a:extLst>
              <a:ext uri="{FF2B5EF4-FFF2-40B4-BE49-F238E27FC236}">
                <a16:creationId xmlns:a16="http://schemas.microsoft.com/office/drawing/2014/main" id="{5E4033D0-3B99-8CF2-D3B1-0135B520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98" y="1962630"/>
            <a:ext cx="3448869" cy="178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D2D6D-F2EF-356A-1C88-5274A60B9B37}"/>
              </a:ext>
            </a:extLst>
          </p:cNvPr>
          <p:cNvSpPr txBox="1"/>
          <p:nvPr/>
        </p:nvSpPr>
        <p:spPr>
          <a:xfrm>
            <a:off x="1246771" y="1639463"/>
            <a:ext cx="623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MySQL automizes solving business problems with its high variety of features</a:t>
            </a:r>
            <a:r>
              <a:rPr lang="tr-TR" dirty="0"/>
              <a:t>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66CD8-8515-A352-5AA6-5AE6BD3E4C54}"/>
              </a:ext>
            </a:extLst>
          </p:cNvPr>
          <p:cNvSpPr/>
          <p:nvPr/>
        </p:nvSpPr>
        <p:spPr>
          <a:xfrm>
            <a:off x="820643" y="1736592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62283C-3D43-5320-D74F-67257D62A819}"/>
              </a:ext>
            </a:extLst>
          </p:cNvPr>
          <p:cNvSpPr/>
          <p:nvPr/>
        </p:nvSpPr>
        <p:spPr>
          <a:xfrm>
            <a:off x="820643" y="2475252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496A4-2268-AAFE-C7B1-A74D4DB0EC41}"/>
              </a:ext>
            </a:extLst>
          </p:cNvPr>
          <p:cNvSpPr txBox="1"/>
          <p:nvPr/>
        </p:nvSpPr>
        <p:spPr>
          <a:xfrm>
            <a:off x="1246771" y="2516621"/>
            <a:ext cx="510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MySQL provides high performance to its user.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3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 RDS for MySQL – Amazon Web Services (AWS)">
            <a:extLst>
              <a:ext uri="{FF2B5EF4-FFF2-40B4-BE49-F238E27FC236}">
                <a16:creationId xmlns:a16="http://schemas.microsoft.com/office/drawing/2014/main" id="{5E4033D0-3B99-8CF2-D3B1-0135B520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98" y="1962630"/>
            <a:ext cx="3448869" cy="178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D2D6D-F2EF-356A-1C88-5274A60B9B37}"/>
              </a:ext>
            </a:extLst>
          </p:cNvPr>
          <p:cNvSpPr txBox="1"/>
          <p:nvPr/>
        </p:nvSpPr>
        <p:spPr>
          <a:xfrm>
            <a:off x="1246771" y="1639463"/>
            <a:ext cx="623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MySQL automizes solving business problems with its high variety of features</a:t>
            </a:r>
            <a:r>
              <a:rPr lang="tr-TR" dirty="0"/>
              <a:t>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66CD8-8515-A352-5AA6-5AE6BD3E4C54}"/>
              </a:ext>
            </a:extLst>
          </p:cNvPr>
          <p:cNvSpPr/>
          <p:nvPr/>
        </p:nvSpPr>
        <p:spPr>
          <a:xfrm>
            <a:off x="820643" y="1736592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62283C-3D43-5320-D74F-67257D62A819}"/>
              </a:ext>
            </a:extLst>
          </p:cNvPr>
          <p:cNvSpPr/>
          <p:nvPr/>
        </p:nvSpPr>
        <p:spPr>
          <a:xfrm>
            <a:off x="820643" y="3202964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496A4-2268-AAFE-C7B1-A74D4DB0EC41}"/>
              </a:ext>
            </a:extLst>
          </p:cNvPr>
          <p:cNvSpPr txBox="1"/>
          <p:nvPr/>
        </p:nvSpPr>
        <p:spPr>
          <a:xfrm>
            <a:off x="1246771" y="2475252"/>
            <a:ext cx="510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MySQL provides high performance to its user.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AEA07-8559-F655-1122-D8394AAED373}"/>
              </a:ext>
            </a:extLst>
          </p:cNvPr>
          <p:cNvSpPr/>
          <p:nvPr/>
        </p:nvSpPr>
        <p:spPr>
          <a:xfrm>
            <a:off x="820643" y="2433882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3BFDE-7044-5090-6014-FD2E332D1FCC}"/>
              </a:ext>
            </a:extLst>
          </p:cNvPr>
          <p:cNvSpPr txBox="1"/>
          <p:nvPr/>
        </p:nvSpPr>
        <p:spPr>
          <a:xfrm>
            <a:off x="1265539" y="3113253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It gives developers higher productivity by using views, stored procedures etc.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21DCF-205E-CFD3-74E9-DE01E4E2DD79}"/>
              </a:ext>
            </a:extLst>
          </p:cNvPr>
          <p:cNvSpPr txBox="1"/>
          <p:nvPr/>
        </p:nvSpPr>
        <p:spPr>
          <a:xfrm>
            <a:off x="628147" y="639192"/>
            <a:ext cx="9348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Berlin Sans FB Demi" panose="020E0802020502020306" pitchFamily="34" charset="0"/>
              </a:rPr>
              <a:t>MySQL Is Powerful In Solving Business Problems</a:t>
            </a:r>
            <a:endParaRPr lang="en-GB" sz="3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4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lobal - Free business icons">
            <a:extLst>
              <a:ext uri="{FF2B5EF4-FFF2-40B4-BE49-F238E27FC236}">
                <a16:creationId xmlns:a16="http://schemas.microsoft.com/office/drawing/2014/main" id="{0CA98DC5-4F80-1E36-C83E-6D109CE4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6" y="1762428"/>
            <a:ext cx="3370075" cy="33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8BA034-0FB0-C8BA-1992-BA5A108A2792}"/>
              </a:ext>
            </a:extLst>
          </p:cNvPr>
          <p:cNvSpPr txBox="1">
            <a:spLocks/>
          </p:cNvSpPr>
          <p:nvPr/>
        </p:nvSpPr>
        <p:spPr>
          <a:xfrm>
            <a:off x="662749" y="252745"/>
            <a:ext cx="7007558" cy="7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Berlin Sans FB Demi" panose="020E0802020502020306" pitchFamily="34" charset="0"/>
              </a:rPr>
              <a:t>The Company Is Seeking New Destinations!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BD9FF0-8B66-FB27-3BCE-DDAB2CA65756}"/>
              </a:ext>
            </a:extLst>
          </p:cNvPr>
          <p:cNvSpPr/>
          <p:nvPr/>
        </p:nvSpPr>
        <p:spPr>
          <a:xfrm>
            <a:off x="798873" y="1532261"/>
            <a:ext cx="2041981" cy="46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erlin Sans FB" panose="020E0602020502020306" pitchFamily="34" charset="0"/>
              </a:rPr>
              <a:t>Objective: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44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lobal - Free business icons">
            <a:extLst>
              <a:ext uri="{FF2B5EF4-FFF2-40B4-BE49-F238E27FC236}">
                <a16:creationId xmlns:a16="http://schemas.microsoft.com/office/drawing/2014/main" id="{0CA98DC5-4F80-1E36-C83E-6D109CE4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6" y="1762428"/>
            <a:ext cx="3370075" cy="33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8BA034-0FB0-C8BA-1992-BA5A108A2792}"/>
              </a:ext>
            </a:extLst>
          </p:cNvPr>
          <p:cNvSpPr txBox="1">
            <a:spLocks/>
          </p:cNvSpPr>
          <p:nvPr/>
        </p:nvSpPr>
        <p:spPr>
          <a:xfrm>
            <a:off x="662749" y="252745"/>
            <a:ext cx="7007558" cy="7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Berlin Sans FB Demi" panose="020E0802020502020306" pitchFamily="34" charset="0"/>
              </a:rPr>
              <a:t>The Company Is Seeking New Destinations!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BD9FF0-8B66-FB27-3BCE-DDAB2CA65756}"/>
              </a:ext>
            </a:extLst>
          </p:cNvPr>
          <p:cNvSpPr/>
          <p:nvPr/>
        </p:nvSpPr>
        <p:spPr>
          <a:xfrm>
            <a:off x="798873" y="1532261"/>
            <a:ext cx="2041981" cy="46033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erlin Sans FB" panose="020E0602020502020306" pitchFamily="34" charset="0"/>
              </a:rPr>
              <a:t>Objective: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5C5FB-11CC-CBE0-0D33-1863A7914CD1}"/>
              </a:ext>
            </a:extLst>
          </p:cNvPr>
          <p:cNvSpPr txBox="1"/>
          <p:nvPr/>
        </p:nvSpPr>
        <p:spPr>
          <a:xfrm>
            <a:off x="798873" y="215234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202124"/>
                </a:solidFill>
                <a:latin typeface="Berlin Sans FB" panose="020E0602020502020306" pitchFamily="34" charset="0"/>
              </a:rPr>
              <a:t>F</a:t>
            </a:r>
            <a:r>
              <a:rPr lang="en-GB" sz="1800" b="0" i="0" dirty="0" err="1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ind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the city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(currently operated) where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closest to the city we want to start 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operating.</a:t>
            </a:r>
          </a:p>
        </p:txBody>
      </p:sp>
    </p:spTree>
    <p:extLst>
      <p:ext uri="{BB962C8B-B14F-4D97-AF65-F5344CB8AC3E}">
        <p14:creationId xmlns:p14="http://schemas.microsoft.com/office/powerpoint/2010/main" val="150540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lobal - Free business icons">
            <a:extLst>
              <a:ext uri="{FF2B5EF4-FFF2-40B4-BE49-F238E27FC236}">
                <a16:creationId xmlns:a16="http://schemas.microsoft.com/office/drawing/2014/main" id="{0CA98DC5-4F80-1E36-C83E-6D109CE4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6" y="1762428"/>
            <a:ext cx="3370075" cy="33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8BA034-0FB0-C8BA-1992-BA5A108A2792}"/>
              </a:ext>
            </a:extLst>
          </p:cNvPr>
          <p:cNvSpPr txBox="1">
            <a:spLocks/>
          </p:cNvSpPr>
          <p:nvPr/>
        </p:nvSpPr>
        <p:spPr>
          <a:xfrm>
            <a:off x="662749" y="252745"/>
            <a:ext cx="7007558" cy="7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Berlin Sans FB Demi" panose="020E0802020502020306" pitchFamily="34" charset="0"/>
              </a:rPr>
              <a:t>The Company Is Seeking New Destinations!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BAA12-9620-2979-AC2B-6CFBC02D2AFC}"/>
              </a:ext>
            </a:extLst>
          </p:cNvPr>
          <p:cNvSpPr txBox="1"/>
          <p:nvPr/>
        </p:nvSpPr>
        <p:spPr>
          <a:xfrm>
            <a:off x="1225001" y="3472577"/>
            <a:ext cx="627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202124"/>
                </a:solidFill>
                <a:latin typeface="Berlin Sans FB" panose="020E0602020502020306" pitchFamily="34" charset="0"/>
              </a:rPr>
              <a:t>How can we determine distance between cities or provinces?</a:t>
            </a:r>
            <a:endParaRPr lang="tr-TR" sz="1600" b="0" i="0" dirty="0">
              <a:solidFill>
                <a:srgbClr val="202124"/>
              </a:solidFill>
              <a:effectLst/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b="0" i="0" dirty="0">
              <a:solidFill>
                <a:srgbClr val="202124"/>
              </a:solidFill>
              <a:effectLst/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5C5FB-11CC-CBE0-0D33-1863A7914CD1}"/>
              </a:ext>
            </a:extLst>
          </p:cNvPr>
          <p:cNvSpPr txBox="1"/>
          <p:nvPr/>
        </p:nvSpPr>
        <p:spPr>
          <a:xfrm>
            <a:off x="798873" y="215234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202124"/>
                </a:solidFill>
                <a:latin typeface="Berlin Sans FB" panose="020E0602020502020306" pitchFamily="34" charset="0"/>
              </a:rPr>
              <a:t>F</a:t>
            </a:r>
            <a:r>
              <a:rPr lang="en-GB" sz="1800" b="0" i="0" dirty="0" err="1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ind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the city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(currently operating) where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closest to the city we want to start 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operating.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D1C8D9-7A70-5B00-C889-FAD7FF22D01D}"/>
              </a:ext>
            </a:extLst>
          </p:cNvPr>
          <p:cNvSpPr/>
          <p:nvPr/>
        </p:nvSpPr>
        <p:spPr>
          <a:xfrm>
            <a:off x="798873" y="3436005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75790-F08D-C44F-45C6-B2ED0E02EF11}"/>
              </a:ext>
            </a:extLst>
          </p:cNvPr>
          <p:cNvSpPr/>
          <p:nvPr/>
        </p:nvSpPr>
        <p:spPr>
          <a:xfrm>
            <a:off x="798873" y="1532261"/>
            <a:ext cx="2041981" cy="46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erlin Sans FB" panose="020E0602020502020306" pitchFamily="34" charset="0"/>
              </a:rPr>
              <a:t>Objective: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6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lobal - Free business icons">
            <a:extLst>
              <a:ext uri="{FF2B5EF4-FFF2-40B4-BE49-F238E27FC236}">
                <a16:creationId xmlns:a16="http://schemas.microsoft.com/office/drawing/2014/main" id="{0CA98DC5-4F80-1E36-C83E-6D109CE4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6" y="1762428"/>
            <a:ext cx="3370075" cy="33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8BA034-0FB0-C8BA-1992-BA5A108A2792}"/>
              </a:ext>
            </a:extLst>
          </p:cNvPr>
          <p:cNvSpPr txBox="1">
            <a:spLocks/>
          </p:cNvSpPr>
          <p:nvPr/>
        </p:nvSpPr>
        <p:spPr>
          <a:xfrm>
            <a:off x="662749" y="252745"/>
            <a:ext cx="7007558" cy="7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Berlin Sans FB Demi" panose="020E0802020502020306" pitchFamily="34" charset="0"/>
              </a:rPr>
              <a:t>The Company Is Seeking New Destinations!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BAA12-9620-2979-AC2B-6CFBC02D2AFC}"/>
              </a:ext>
            </a:extLst>
          </p:cNvPr>
          <p:cNvSpPr txBox="1"/>
          <p:nvPr/>
        </p:nvSpPr>
        <p:spPr>
          <a:xfrm>
            <a:off x="1225001" y="3472577"/>
            <a:ext cx="627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202124"/>
                </a:solidFill>
                <a:latin typeface="Berlin Sans FB" panose="020E0602020502020306" pitchFamily="34" charset="0"/>
              </a:rPr>
              <a:t>How can we determine distance between cities or provinces?</a:t>
            </a:r>
            <a:endParaRPr lang="tr-TR" sz="1600" b="0" i="0" dirty="0">
              <a:solidFill>
                <a:srgbClr val="202124"/>
              </a:solidFill>
              <a:effectLst/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b="0" i="0" dirty="0">
              <a:solidFill>
                <a:srgbClr val="202124"/>
              </a:solidFill>
              <a:effectLst/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5C5FB-11CC-CBE0-0D33-1863A7914CD1}"/>
              </a:ext>
            </a:extLst>
          </p:cNvPr>
          <p:cNvSpPr txBox="1"/>
          <p:nvPr/>
        </p:nvSpPr>
        <p:spPr>
          <a:xfrm>
            <a:off x="798873" y="215234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202124"/>
                </a:solidFill>
                <a:latin typeface="Berlin Sans FB" panose="020E0602020502020306" pitchFamily="34" charset="0"/>
              </a:rPr>
              <a:t>F</a:t>
            </a:r>
            <a:r>
              <a:rPr lang="en-GB" sz="1800" b="0" i="0" dirty="0" err="1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ind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the city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 (currently operating) where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closest to the city we want to start </a:t>
            </a:r>
            <a:r>
              <a:rPr lang="tr-TR" sz="1800" b="0" i="0" dirty="0">
                <a:solidFill>
                  <a:srgbClr val="202124"/>
                </a:solidFill>
                <a:effectLst/>
                <a:latin typeface="Berlin Sans FB" panose="020E0602020502020306" pitchFamily="34" charset="0"/>
              </a:rPr>
              <a:t>operating.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1C8D9-7A70-5B00-C889-FAD7FF22D01D}"/>
              </a:ext>
            </a:extLst>
          </p:cNvPr>
          <p:cNvSpPr/>
          <p:nvPr/>
        </p:nvSpPr>
        <p:spPr>
          <a:xfrm>
            <a:off x="798873" y="3436005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75790-F08D-C44F-45C6-B2ED0E02EF11}"/>
              </a:ext>
            </a:extLst>
          </p:cNvPr>
          <p:cNvSpPr/>
          <p:nvPr/>
        </p:nvSpPr>
        <p:spPr>
          <a:xfrm>
            <a:off x="798873" y="1587816"/>
            <a:ext cx="2041981" cy="46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erlin Sans FB" panose="020E0602020502020306" pitchFamily="34" charset="0"/>
              </a:rPr>
              <a:t>Objective: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2FED53-590F-47C8-DEC3-2A11484E1BB2}"/>
              </a:ext>
            </a:extLst>
          </p:cNvPr>
          <p:cNvSpPr/>
          <p:nvPr/>
        </p:nvSpPr>
        <p:spPr>
          <a:xfrm>
            <a:off x="798873" y="4171707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11869-552E-B75C-DE96-7D49FECB535E}"/>
              </a:ext>
            </a:extLst>
          </p:cNvPr>
          <p:cNvSpPr txBox="1"/>
          <p:nvPr/>
        </p:nvSpPr>
        <p:spPr>
          <a:xfrm>
            <a:off x="1225001" y="4208279"/>
            <a:ext cx="627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202124"/>
                </a:solidFill>
                <a:latin typeface="Berlin Sans FB" panose="020E0602020502020306" pitchFamily="34" charset="0"/>
              </a:rPr>
              <a:t>How can we compare these distances in SQL?</a:t>
            </a:r>
            <a:endParaRPr lang="tr-TR" sz="1600" b="0" i="0" dirty="0">
              <a:solidFill>
                <a:srgbClr val="202124"/>
              </a:solidFill>
              <a:effectLst/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9299C-630F-AF1C-747C-64C3B2E2DF6E}"/>
                  </a:ext>
                </a:extLst>
              </p:cNvPr>
              <p:cNvSpPr txBox="1"/>
              <p:nvPr/>
            </p:nvSpPr>
            <p:spPr>
              <a:xfrm>
                <a:off x="77733" y="4449502"/>
                <a:ext cx="10901098" cy="206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)= 6371.0  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1" dirty="0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arccos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  <m:t>lat</m:t>
                                  </m:r>
                                  <m: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tr-TR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b="0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  <m:t>lat</m:t>
                                  </m:r>
                                  <m:r>
                                    <a:rPr lang="en-GB" i="1" dirty="0" smtClean="0">
                                      <a:solidFill>
                                        <a:srgbClr val="27323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  <m: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lat</m:t>
                              </m:r>
                              <m: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tr-TR" b="0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lat</m:t>
                              </m:r>
                              <m: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tr-TR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1" dirty="0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  <m: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2 – </m:t>
                              </m:r>
                              <m:r>
                                <m:rPr>
                                  <m:sty m:val="p"/>
                                </m:rP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  <m:r>
                                <a:rPr lang="en-GB" i="1" dirty="0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tr-TR" dirty="0">
                  <a:solidFill>
                    <a:srgbClr val="273239"/>
                  </a:solidFill>
                </a:endParaRPr>
              </a:p>
              <a:p>
                <a:r>
                  <a:rPr lang="tr-TR" dirty="0">
                    <a:latin typeface="Berlin Sans FB" panose="020E0602020502020306" pitchFamily="34" charset="0"/>
                  </a:rPr>
                  <a:t>      where  lat1 = lattitude of P,</a:t>
                </a:r>
              </a:p>
              <a:p>
                <a:r>
                  <a:rPr lang="tr-TR" dirty="0">
                    <a:latin typeface="Berlin Sans FB" panose="020E0602020502020306" pitchFamily="34" charset="0"/>
                  </a:rPr>
                  <a:t>	          lat2 = lattitude of Q,</a:t>
                </a:r>
              </a:p>
              <a:p>
                <a:r>
                  <a:rPr lang="tr-TR" dirty="0">
                    <a:latin typeface="Berlin Sans FB" panose="020E0602020502020306" pitchFamily="34" charset="0"/>
                  </a:rPr>
                  <a:t>	          long1 = longitude of P,</a:t>
                </a:r>
              </a:p>
              <a:p>
                <a:r>
                  <a:rPr lang="tr-TR" dirty="0">
                    <a:latin typeface="Berlin Sans FB" panose="020E0602020502020306" pitchFamily="34" charset="0"/>
                  </a:rPr>
                  <a:t>	          long2 = longitude of Q</a:t>
                </a:r>
              </a:p>
              <a:p>
                <a:endParaRPr lang="tr-TR" dirty="0"/>
              </a:p>
              <a:p>
                <a:r>
                  <a:rPr lang="tr-TR" dirty="0"/>
                  <a:t>	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9299C-630F-AF1C-747C-64C3B2E2D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3" y="4449502"/>
                <a:ext cx="10901098" cy="2066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ightbox">
            <a:extLst>
              <a:ext uri="{FF2B5EF4-FFF2-40B4-BE49-F238E27FC236}">
                <a16:creationId xmlns:a16="http://schemas.microsoft.com/office/drawing/2014/main" id="{403928E0-82B8-0654-0F99-60EAC73A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23951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7E21EE2-BD01-B4B3-680D-A6238B52EB8E}"/>
              </a:ext>
            </a:extLst>
          </p:cNvPr>
          <p:cNvSpPr txBox="1">
            <a:spLocks/>
          </p:cNvSpPr>
          <p:nvPr/>
        </p:nvSpPr>
        <p:spPr>
          <a:xfrm>
            <a:off x="645451" y="341522"/>
            <a:ext cx="7007558" cy="7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Berlin Sans FB Demi" panose="020E0802020502020306" pitchFamily="34" charset="0"/>
              </a:rPr>
              <a:t>Let’s Do Some Maths!</a:t>
            </a:r>
          </a:p>
        </p:txBody>
      </p:sp>
    </p:spTree>
    <p:extLst>
      <p:ext uri="{BB962C8B-B14F-4D97-AF65-F5344CB8AC3E}">
        <p14:creationId xmlns:p14="http://schemas.microsoft.com/office/powerpoint/2010/main" val="10697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500311C9-3E69-DE48-9E43-13737B08C6F5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4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litical World Map | Mappr">
            <a:extLst>
              <a:ext uri="{FF2B5EF4-FFF2-40B4-BE49-F238E27FC236}">
                <a16:creationId xmlns:a16="http://schemas.microsoft.com/office/drawing/2014/main" id="{432A8503-321E-F675-ECF5-F5B6A028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2" y="349104"/>
            <a:ext cx="11847535" cy="61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0C14B2F-CC5C-1B44-E8E5-AAFD73E28B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230" y="5484413"/>
              <a:ext cx="970756" cy="546050"/>
            </p:xfrm>
            <a:graphic>
              <a:graphicData uri="http://schemas.microsoft.com/office/powerpoint/2016/slidezoom">
                <pslz:sldZm>
                  <pslz:sldZmObj sldId="335" cId="4011479775">
                    <pslz:zmPr id="{1D6DBA04-89C4-46A9-A239-5E3EE693A8E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0756" cy="546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0C14B2F-CC5C-1B44-E8E5-AAFD73E28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30" y="5484413"/>
                <a:ext cx="970756" cy="546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012378A-6B64-D626-0A89-E7CB9BB5CD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230" y="6030463"/>
              <a:ext cx="970756" cy="546050"/>
            </p:xfrm>
            <a:graphic>
              <a:graphicData uri="http://schemas.microsoft.com/office/powerpoint/2016/slidezoom">
                <pslz:sldZm>
                  <pslz:sldZmObj sldId="336" cId="3471505385">
                    <pslz:zmPr id="{A69ACA61-6DD8-4E93-8E81-EAD21FA37C3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0756" cy="546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012378A-6B64-D626-0A89-E7CB9BB5C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30" y="6030463"/>
                <a:ext cx="970756" cy="546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E9D4348-95EA-1E61-D3C8-39CDA223EA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230" y="6576513"/>
              <a:ext cx="970756" cy="546050"/>
            </p:xfrm>
            <a:graphic>
              <a:graphicData uri="http://schemas.microsoft.com/office/powerpoint/2016/slidezoom">
                <pslz:sldZm>
                  <pslz:sldZmObj sldId="337" cId="3753230441">
                    <pslz:zmPr id="{39FC2E05-6A3D-4FDD-8395-658E3FCB5A8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0756" cy="546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E9D4348-95EA-1E61-D3C8-39CDA223EA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230" y="6576513"/>
                <a:ext cx="970756" cy="546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373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732112-254A-9F5E-DD56-4994234B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22" y="250435"/>
            <a:ext cx="5123155" cy="6357130"/>
          </a:xfrm>
          <a:prstGeom prst="rect">
            <a:avLst/>
          </a:prstGeom>
        </p:spPr>
      </p:pic>
      <p:pic>
        <p:nvPicPr>
          <p:cNvPr id="4100" name="Picture 4" descr="Location Icon - Download in Flat Style">
            <a:extLst>
              <a:ext uri="{FF2B5EF4-FFF2-40B4-BE49-F238E27FC236}">
                <a16:creationId xmlns:a16="http://schemas.microsoft.com/office/drawing/2014/main" id="{A37B69AB-5DFF-20CC-12CC-A8245A5C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08" y="342165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cation Icon - Download in Flat Style">
            <a:extLst>
              <a:ext uri="{FF2B5EF4-FFF2-40B4-BE49-F238E27FC236}">
                <a16:creationId xmlns:a16="http://schemas.microsoft.com/office/drawing/2014/main" id="{F99E2CFC-1AD7-FF21-B543-9625293A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83" y="4614700"/>
            <a:ext cx="197893" cy="1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cation Icon - Download in Flat Style">
            <a:extLst>
              <a:ext uri="{FF2B5EF4-FFF2-40B4-BE49-F238E27FC236}">
                <a16:creationId xmlns:a16="http://schemas.microsoft.com/office/drawing/2014/main" id="{393D3A0E-09C8-5078-9FBC-8694A631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83" y="4914951"/>
            <a:ext cx="197893" cy="1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cation Icon - Download in Flat Style">
            <a:extLst>
              <a:ext uri="{FF2B5EF4-FFF2-40B4-BE49-F238E27FC236}">
                <a16:creationId xmlns:a16="http://schemas.microsoft.com/office/drawing/2014/main" id="{A4A787A3-D8FE-AB6C-EFC2-3FCFC7ED4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24" y="390842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cation Icon - Download in Flat Style">
            <a:extLst>
              <a:ext uri="{FF2B5EF4-FFF2-40B4-BE49-F238E27FC236}">
                <a16:creationId xmlns:a16="http://schemas.microsoft.com/office/drawing/2014/main" id="{DE8379AE-6AF1-8612-16C6-3CA91B5F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3" y="321466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cation Icon - Download in Flat Style">
            <a:extLst>
              <a:ext uri="{FF2B5EF4-FFF2-40B4-BE49-F238E27FC236}">
                <a16:creationId xmlns:a16="http://schemas.microsoft.com/office/drawing/2014/main" id="{8635E81E-C39F-DCD0-F5BB-1FF7679A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28" y="272789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cation Icon - Download in Flat Style">
            <a:extLst>
              <a:ext uri="{FF2B5EF4-FFF2-40B4-BE49-F238E27FC236}">
                <a16:creationId xmlns:a16="http://schemas.microsoft.com/office/drawing/2014/main" id="{0983538F-9859-503C-B6EB-09594352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91" y="2711975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cation Icon - Download in Flat Style">
            <a:extLst>
              <a:ext uri="{FF2B5EF4-FFF2-40B4-BE49-F238E27FC236}">
                <a16:creationId xmlns:a16="http://schemas.microsoft.com/office/drawing/2014/main" id="{26CDC095-53E7-F03E-B0C7-148F91C8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59" y="228434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cation Icon - Download in Flat Style">
            <a:extLst>
              <a:ext uri="{FF2B5EF4-FFF2-40B4-BE49-F238E27FC236}">
                <a16:creationId xmlns:a16="http://schemas.microsoft.com/office/drawing/2014/main" id="{BE819691-A388-E272-CB04-AD4D80DA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72" y="531414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ocation Icon - Download in Flat Style">
            <a:extLst>
              <a:ext uri="{FF2B5EF4-FFF2-40B4-BE49-F238E27FC236}">
                <a16:creationId xmlns:a16="http://schemas.microsoft.com/office/drawing/2014/main" id="{2C92FDF1-92ED-3385-1729-706DFF25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4" y="2520907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cation Icon - Download in Flat Style">
            <a:extLst>
              <a:ext uri="{FF2B5EF4-FFF2-40B4-BE49-F238E27FC236}">
                <a16:creationId xmlns:a16="http://schemas.microsoft.com/office/drawing/2014/main" id="{A7530869-45A9-E556-E03E-E30B2A38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5" y="374177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ocation Icon - Download in Flat Style">
            <a:extLst>
              <a:ext uri="{FF2B5EF4-FFF2-40B4-BE49-F238E27FC236}">
                <a16:creationId xmlns:a16="http://schemas.microsoft.com/office/drawing/2014/main" id="{793E23D1-15BD-86D5-D7B6-820999AF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79" y="353478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cation Icon - Download in Flat Style">
            <a:extLst>
              <a:ext uri="{FF2B5EF4-FFF2-40B4-BE49-F238E27FC236}">
                <a16:creationId xmlns:a16="http://schemas.microsoft.com/office/drawing/2014/main" id="{94DB5611-F3C0-F856-68A0-8B100F6E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47" y="254410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ocation Icon - Download in Flat Style">
            <a:extLst>
              <a:ext uri="{FF2B5EF4-FFF2-40B4-BE49-F238E27FC236}">
                <a16:creationId xmlns:a16="http://schemas.microsoft.com/office/drawing/2014/main" id="{8F48574B-3077-27E2-FD3E-6B006A63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93" y="215128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cation Icon - Download in Flat Style">
            <a:extLst>
              <a:ext uri="{FF2B5EF4-FFF2-40B4-BE49-F238E27FC236}">
                <a16:creationId xmlns:a16="http://schemas.microsoft.com/office/drawing/2014/main" id="{899B2942-F695-9BD3-7801-D98F055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16" y="2481341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Location Icon - Download in Flat Style">
            <a:extLst>
              <a:ext uri="{FF2B5EF4-FFF2-40B4-BE49-F238E27FC236}">
                <a16:creationId xmlns:a16="http://schemas.microsoft.com/office/drawing/2014/main" id="{622BA6B7-300B-29E7-125B-50F33C75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4" y="2751091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Location Icon - Download in Flat Style">
            <a:extLst>
              <a:ext uri="{FF2B5EF4-FFF2-40B4-BE49-F238E27FC236}">
                <a16:creationId xmlns:a16="http://schemas.microsoft.com/office/drawing/2014/main" id="{D1E76838-85B6-201E-FD3D-F74EA3025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30" y="3804933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ocation Icon - Download in Flat Style">
            <a:extLst>
              <a:ext uri="{FF2B5EF4-FFF2-40B4-BE49-F238E27FC236}">
                <a16:creationId xmlns:a16="http://schemas.microsoft.com/office/drawing/2014/main" id="{22117F35-4B1D-4646-A9EC-6119E9E2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83" y="256150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ocation Icon - Download in Flat Style">
            <a:extLst>
              <a:ext uri="{FF2B5EF4-FFF2-40B4-BE49-F238E27FC236}">
                <a16:creationId xmlns:a16="http://schemas.microsoft.com/office/drawing/2014/main" id="{259B8E1D-1F6E-CC71-0EFF-CA40E5ACF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4" y="2440604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Location Icon - Download in Flat Style">
            <a:extLst>
              <a:ext uri="{FF2B5EF4-FFF2-40B4-BE49-F238E27FC236}">
                <a16:creationId xmlns:a16="http://schemas.microsoft.com/office/drawing/2014/main" id="{84852B9D-8592-1DFC-C195-D5B91181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08" y="174089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Location Icon - Download in Flat Style">
            <a:extLst>
              <a:ext uri="{FF2B5EF4-FFF2-40B4-BE49-F238E27FC236}">
                <a16:creationId xmlns:a16="http://schemas.microsoft.com/office/drawing/2014/main" id="{90555EC7-D0CF-8F1E-2ACF-28D90ED2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17" y="291896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Location Icon - Download in Flat Style">
            <a:extLst>
              <a:ext uri="{FF2B5EF4-FFF2-40B4-BE49-F238E27FC236}">
                <a16:creationId xmlns:a16="http://schemas.microsoft.com/office/drawing/2014/main" id="{9A43D848-EEE6-06B3-9352-9B3E562A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46" y="264607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Location Icon - Download in Flat Style">
            <a:extLst>
              <a:ext uri="{FF2B5EF4-FFF2-40B4-BE49-F238E27FC236}">
                <a16:creationId xmlns:a16="http://schemas.microsoft.com/office/drawing/2014/main" id="{1827EC6A-FDB5-3887-5CA7-4BE97D55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14" y="2504984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cation Icon - Download in Flat Style">
            <a:extLst>
              <a:ext uri="{FF2B5EF4-FFF2-40B4-BE49-F238E27FC236}">
                <a16:creationId xmlns:a16="http://schemas.microsoft.com/office/drawing/2014/main" id="{2579F093-B6A4-2138-0455-4CD1FE62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629" y="483776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8E7EAA9A-C854-AB21-CD7D-962DB0EC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7C264-8235-B393-54F1-0D86BF29201E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7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7CAAF0-EDE0-1D41-5B18-AFA9AD87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4" y="152739"/>
            <a:ext cx="3130451" cy="6552521"/>
          </a:xfrm>
          <a:prstGeom prst="rect">
            <a:avLst/>
          </a:prstGeom>
        </p:spPr>
      </p:pic>
      <p:pic>
        <p:nvPicPr>
          <p:cNvPr id="11" name="Picture 4" descr="Location Icon - Download in Flat Style">
            <a:extLst>
              <a:ext uri="{FF2B5EF4-FFF2-40B4-BE49-F238E27FC236}">
                <a16:creationId xmlns:a16="http://schemas.microsoft.com/office/drawing/2014/main" id="{DEBC0451-E1C9-E165-4CBA-61A99D11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16" y="251387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cation Icon - Download in Flat Style">
            <a:extLst>
              <a:ext uri="{FF2B5EF4-FFF2-40B4-BE49-F238E27FC236}">
                <a16:creationId xmlns:a16="http://schemas.microsoft.com/office/drawing/2014/main" id="{5A0B274F-AE62-830C-F0AB-4929F423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33" y="316594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ocation Icon - Download in Flat Style">
            <a:extLst>
              <a:ext uri="{FF2B5EF4-FFF2-40B4-BE49-F238E27FC236}">
                <a16:creationId xmlns:a16="http://schemas.microsoft.com/office/drawing/2014/main" id="{74EC348F-0EDE-1452-15D2-970E901B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59" y="259468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cation Icon - Download in Flat Style">
            <a:extLst>
              <a:ext uri="{FF2B5EF4-FFF2-40B4-BE49-F238E27FC236}">
                <a16:creationId xmlns:a16="http://schemas.microsoft.com/office/drawing/2014/main" id="{67CFFF55-E02C-1CB0-E6EB-30189096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631" y="2793517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ocation Icon - Download in Flat Style">
            <a:extLst>
              <a:ext uri="{FF2B5EF4-FFF2-40B4-BE49-F238E27FC236}">
                <a16:creationId xmlns:a16="http://schemas.microsoft.com/office/drawing/2014/main" id="{C62D88F1-BCBB-AC7B-0578-4019F5F6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08" y="318817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cation Icon - Download in Flat Style">
            <a:extLst>
              <a:ext uri="{FF2B5EF4-FFF2-40B4-BE49-F238E27FC236}">
                <a16:creationId xmlns:a16="http://schemas.microsoft.com/office/drawing/2014/main" id="{FD0A6448-BB62-32CA-CCAF-9F78EAE1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93" y="2594681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ocation Icon - Download in Flat Style">
            <a:extLst>
              <a:ext uri="{FF2B5EF4-FFF2-40B4-BE49-F238E27FC236}">
                <a16:creationId xmlns:a16="http://schemas.microsoft.com/office/drawing/2014/main" id="{8E4D320A-E260-3C49-A98A-F765A717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54" y="251387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cation Icon - Download in Flat Style">
            <a:extLst>
              <a:ext uri="{FF2B5EF4-FFF2-40B4-BE49-F238E27FC236}">
                <a16:creationId xmlns:a16="http://schemas.microsoft.com/office/drawing/2014/main" id="{E9AE4AC7-234B-1E97-55EB-045208FD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18" y="2733300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Location Icon - Download in Flat Style">
            <a:extLst>
              <a:ext uri="{FF2B5EF4-FFF2-40B4-BE49-F238E27FC236}">
                <a16:creationId xmlns:a16="http://schemas.microsoft.com/office/drawing/2014/main" id="{E0DF979C-5AF7-81C0-261C-1932F35E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62" y="264594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Location Icon - Download in Flat Style">
            <a:extLst>
              <a:ext uri="{FF2B5EF4-FFF2-40B4-BE49-F238E27FC236}">
                <a16:creationId xmlns:a16="http://schemas.microsoft.com/office/drawing/2014/main" id="{A84E7217-500A-E929-0177-A1519BF7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24" y="222156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ocation Icon - Download in Flat Style">
            <a:extLst>
              <a:ext uri="{FF2B5EF4-FFF2-40B4-BE49-F238E27FC236}">
                <a16:creationId xmlns:a16="http://schemas.microsoft.com/office/drawing/2014/main" id="{6381BD65-3CE9-BE26-57B9-C12D662E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09" y="2286696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ocation Icon - Download in Flat Style">
            <a:extLst>
              <a:ext uri="{FF2B5EF4-FFF2-40B4-BE49-F238E27FC236}">
                <a16:creationId xmlns:a16="http://schemas.microsoft.com/office/drawing/2014/main" id="{EB7A70A1-7B42-A1C3-9BDA-36BE73E1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52" y="259680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Location Icon - Download in Flat Style">
            <a:extLst>
              <a:ext uri="{FF2B5EF4-FFF2-40B4-BE49-F238E27FC236}">
                <a16:creationId xmlns:a16="http://schemas.microsoft.com/office/drawing/2014/main" id="{143C9361-F62A-0640-63AD-4B1F5B91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44" y="3010457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Location Icon - Download in Flat Style">
            <a:extLst>
              <a:ext uri="{FF2B5EF4-FFF2-40B4-BE49-F238E27FC236}">
                <a16:creationId xmlns:a16="http://schemas.microsoft.com/office/drawing/2014/main" id="{B541ED1B-9C1A-1923-D6C3-EAF24132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05" y="2848586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Location Icon - Download in Flat Style">
            <a:extLst>
              <a:ext uri="{FF2B5EF4-FFF2-40B4-BE49-F238E27FC236}">
                <a16:creationId xmlns:a16="http://schemas.microsoft.com/office/drawing/2014/main" id="{5DB52868-00AF-B4EA-523A-CFC7BBB6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02" y="284565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Location Icon - Download in Flat Style">
            <a:extLst>
              <a:ext uri="{FF2B5EF4-FFF2-40B4-BE49-F238E27FC236}">
                <a16:creationId xmlns:a16="http://schemas.microsoft.com/office/drawing/2014/main" id="{EF3B876B-BC8C-C16A-79BC-8128357C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31" y="2594681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cation Icon - Download in Flat Style">
            <a:extLst>
              <a:ext uri="{FF2B5EF4-FFF2-40B4-BE49-F238E27FC236}">
                <a16:creationId xmlns:a16="http://schemas.microsoft.com/office/drawing/2014/main" id="{EE904478-9F7F-2340-CD31-FCF1BD7D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81" y="266093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ocation Icon - Download in Flat Style">
            <a:extLst>
              <a:ext uri="{FF2B5EF4-FFF2-40B4-BE49-F238E27FC236}">
                <a16:creationId xmlns:a16="http://schemas.microsoft.com/office/drawing/2014/main" id="{1B110306-6C6F-3881-10BC-1B1D97E1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697" y="295060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ocation Icon - Download in Flat Style">
            <a:extLst>
              <a:ext uri="{FF2B5EF4-FFF2-40B4-BE49-F238E27FC236}">
                <a16:creationId xmlns:a16="http://schemas.microsoft.com/office/drawing/2014/main" id="{81B19AA4-C901-F2B5-A90D-37EA856A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40" y="2408960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Location Icon - Download in Flat Style">
            <a:extLst>
              <a:ext uri="{FF2B5EF4-FFF2-40B4-BE49-F238E27FC236}">
                <a16:creationId xmlns:a16="http://schemas.microsoft.com/office/drawing/2014/main" id="{201D99A6-00E6-8656-BE9C-6FEA628B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17" y="2138693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Location Icon - Download in Flat Style">
            <a:extLst>
              <a:ext uri="{FF2B5EF4-FFF2-40B4-BE49-F238E27FC236}">
                <a16:creationId xmlns:a16="http://schemas.microsoft.com/office/drawing/2014/main" id="{B1236842-DC31-DFBB-4062-6538F768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91" y="293223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Location Icon - Download in Flat Style">
            <a:extLst>
              <a:ext uri="{FF2B5EF4-FFF2-40B4-BE49-F238E27FC236}">
                <a16:creationId xmlns:a16="http://schemas.microsoft.com/office/drawing/2014/main" id="{639ADF23-2E7F-C522-FEB1-365A2A80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444" y="3044679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Location Icon - Download in Flat Style">
            <a:extLst>
              <a:ext uri="{FF2B5EF4-FFF2-40B4-BE49-F238E27FC236}">
                <a16:creationId xmlns:a16="http://schemas.microsoft.com/office/drawing/2014/main" id="{E1D24F11-A66C-72A0-B11E-B1D17F5A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2" y="205788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B238FE0D-91A5-47DC-8BD1-03857716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50B5B-3FFC-1499-2C4D-BE6A3F6C4AD2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05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DADBA0-5108-F665-8424-099A56E2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77" y="131135"/>
            <a:ext cx="5400645" cy="6595730"/>
          </a:xfrm>
          <a:prstGeom prst="rect">
            <a:avLst/>
          </a:prstGeom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81EC0A40-44AE-1057-7C1A-416F1C3E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C5FBC-0330-8FF9-4C37-9CB589BC587A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30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F70E986E-79DB-DDB0-EF58-E0313F4603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790696"/>
                  </p:ext>
                </p:extLst>
              </p:nvPr>
            </p:nvGraphicFramePr>
            <p:xfrm>
              <a:off x="3903394" y="475049"/>
              <a:ext cx="5052406" cy="52187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52406" cy="521874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590095" ay="-2757335" az="-20393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03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F70E986E-79DB-DDB0-EF58-E0313F460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3394" y="475049"/>
                <a:ext cx="5052406" cy="52187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5D2B0A-B2AD-8C4F-A886-6CB892674DF2}"/>
              </a:ext>
            </a:extLst>
          </p:cNvPr>
          <p:cNvSpPr txBox="1"/>
          <p:nvPr/>
        </p:nvSpPr>
        <p:spPr>
          <a:xfrm rot="21416523">
            <a:off x="5924627" y="2948021"/>
            <a:ext cx="23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Tokyo, Japan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AFD01-9AF3-FF4A-A1FC-773CE18E9A0D}"/>
              </a:ext>
            </a:extLst>
          </p:cNvPr>
          <p:cNvSpPr txBox="1"/>
          <p:nvPr/>
        </p:nvSpPr>
        <p:spPr>
          <a:xfrm>
            <a:off x="385019" y="6382950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would like to start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9" name="Picture 6" descr="Green location pin icon">
            <a:extLst>
              <a:ext uri="{FF2B5EF4-FFF2-40B4-BE49-F238E27FC236}">
                <a16:creationId xmlns:a16="http://schemas.microsoft.com/office/drawing/2014/main" id="{391831BB-EB31-079D-0E01-D0A03D34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95" y="2537532"/>
            <a:ext cx="392429" cy="3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reen location pin icon">
            <a:extLst>
              <a:ext uri="{FF2B5EF4-FFF2-40B4-BE49-F238E27FC236}">
                <a16:creationId xmlns:a16="http://schemas.microsoft.com/office/drawing/2014/main" id="{60EEFDC0-4389-B6D8-36A3-6F50A1910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292"/>
            <a:ext cx="576647" cy="5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F70E986E-79DB-DDB0-EF58-E0313F4603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512958"/>
                  </p:ext>
                </p:extLst>
              </p:nvPr>
            </p:nvGraphicFramePr>
            <p:xfrm>
              <a:off x="3770722" y="529108"/>
              <a:ext cx="5196596" cy="52483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6596" cy="5248303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709083" ay="-2964109" az="-58062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51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F70E986E-79DB-DDB0-EF58-E0313F460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0722" y="529108"/>
                <a:ext cx="5196596" cy="5248303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E8A997-C842-7B91-8F89-3B1E1DC4199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109508" y="1831120"/>
            <a:ext cx="2191099" cy="992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4FB12C-23C2-1A7D-2664-C4CAF9B2E4F8}"/>
              </a:ext>
            </a:extLst>
          </p:cNvPr>
          <p:cNvSpPr txBox="1"/>
          <p:nvPr/>
        </p:nvSpPr>
        <p:spPr>
          <a:xfrm rot="20462694">
            <a:off x="5209792" y="2469836"/>
            <a:ext cx="2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Distance:5563 km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B0735-240A-9D58-DC16-A9029BC7EE57}"/>
              </a:ext>
            </a:extLst>
          </p:cNvPr>
          <p:cNvSpPr txBox="1"/>
          <p:nvPr/>
        </p:nvSpPr>
        <p:spPr>
          <a:xfrm rot="21416523">
            <a:off x="3952127" y="3253719"/>
            <a:ext cx="2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Tokyo, Japan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4EDEE-A10E-897B-F260-A36DAE72005F}"/>
              </a:ext>
            </a:extLst>
          </p:cNvPr>
          <p:cNvSpPr txBox="1"/>
          <p:nvPr/>
        </p:nvSpPr>
        <p:spPr>
          <a:xfrm rot="21416523">
            <a:off x="7218483" y="2162279"/>
            <a:ext cx="2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Anchorage,Alaska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C8CE0-A391-2437-5385-280F4A83B727}"/>
              </a:ext>
            </a:extLst>
          </p:cNvPr>
          <p:cNvSpPr/>
          <p:nvPr/>
        </p:nvSpPr>
        <p:spPr>
          <a:xfrm>
            <a:off x="7057892" y="1560907"/>
            <a:ext cx="1981534" cy="1346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4E744-FAD5-ED18-4957-0ACCDA18ACA3}"/>
              </a:ext>
            </a:extLst>
          </p:cNvPr>
          <p:cNvSpPr txBox="1"/>
          <p:nvPr/>
        </p:nvSpPr>
        <p:spPr>
          <a:xfrm>
            <a:off x="9078137" y="1191574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  <a:latin typeface="Berlin Sans FB" panose="020E0602020502020306" pitchFamily="34" charset="0"/>
              </a:rPr>
              <a:t>OUTPUT!</a:t>
            </a:r>
            <a:endParaRPr lang="en-GB" dirty="0">
              <a:solidFill>
                <a:srgbClr val="FF0000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39F1F3E-E096-FC59-BC9D-18F078202675}"/>
              </a:ext>
            </a:extLst>
          </p:cNvPr>
          <p:cNvCxnSpPr>
            <a:cxnSpLocks/>
            <a:stCxn id="12" idx="1"/>
            <a:endCxn id="11" idx="7"/>
          </p:cNvCxnSpPr>
          <p:nvPr/>
        </p:nvCxnSpPr>
        <p:spPr>
          <a:xfrm rot="10800000" flipV="1">
            <a:off x="8749237" y="1376239"/>
            <a:ext cx="328900" cy="38187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6" descr="Green location pin icon">
            <a:extLst>
              <a:ext uri="{FF2B5EF4-FFF2-40B4-BE49-F238E27FC236}">
                <a16:creationId xmlns:a16="http://schemas.microsoft.com/office/drawing/2014/main" id="{2E62836B-1CAE-8CFC-BB69-C805BCBB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22" y="2564549"/>
            <a:ext cx="518086" cy="5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cation Icon - Download in Flat Style">
            <a:extLst>
              <a:ext uri="{FF2B5EF4-FFF2-40B4-BE49-F238E27FC236}">
                <a16:creationId xmlns:a16="http://schemas.microsoft.com/office/drawing/2014/main" id="{A21EFE9C-65A6-6E6C-5085-00010BC7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07" y="1645439"/>
            <a:ext cx="371361" cy="3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Green location pin icon">
            <a:extLst>
              <a:ext uri="{FF2B5EF4-FFF2-40B4-BE49-F238E27FC236}">
                <a16:creationId xmlns:a16="http://schemas.microsoft.com/office/drawing/2014/main" id="{CB81307A-9A01-1C0F-5A03-38B29AD7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" y="5955938"/>
            <a:ext cx="420167" cy="42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18CD0B-C28A-6BD1-2A4A-637DD4DFC5C1}"/>
              </a:ext>
            </a:extLst>
          </p:cNvPr>
          <p:cNvSpPr txBox="1"/>
          <p:nvPr/>
        </p:nvSpPr>
        <p:spPr>
          <a:xfrm>
            <a:off x="400500" y="5981356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would like to start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9277D1-3F77-A123-90FB-724EA0EA7FFE}"/>
              </a:ext>
            </a:extLst>
          </p:cNvPr>
          <p:cNvSpPr txBox="1"/>
          <p:nvPr/>
        </p:nvSpPr>
        <p:spPr>
          <a:xfrm>
            <a:off x="400500" y="6430485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25" name="Picture 4" descr="Location Icon - Download in Flat Style">
            <a:extLst>
              <a:ext uri="{FF2B5EF4-FFF2-40B4-BE49-F238E27FC236}">
                <a16:creationId xmlns:a16="http://schemas.microsoft.com/office/drawing/2014/main" id="{D93F98BE-E485-6F22-58B1-A995DED5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" y="6430485"/>
            <a:ext cx="347532" cy="3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0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fdgdfgdfg">
                <a:extLst>
                  <a:ext uri="{FF2B5EF4-FFF2-40B4-BE49-F238E27FC236}">
                    <a16:creationId xmlns:a16="http://schemas.microsoft.com/office/drawing/2014/main" id="{4DDBA89F-0858-4722-C8A6-2A61F759344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99003" y="566161"/>
              <a:ext cx="5780731" cy="58378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80731" cy="5837873"/>
                    </a:xfrm>
                    <a:prstGeom prst="rect">
                      <a:avLst/>
                    </a:prstGeom>
                  </am3d:spPr>
                  <am3d:camera>
                    <am3d:pos x="1289118" y="2801624" z="80516301"/>
                    <am3d:up dx="0" dy="36000000" dz="0"/>
                    <am3d:lookAt x="1289118" y="2801624" z="0"/>
                    <am3d:perspective fov="226889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450202" ay="3153216" az="4220772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fdgdfgdfg">
                <a:extLst>
                  <a:ext uri="{FF2B5EF4-FFF2-40B4-BE49-F238E27FC236}">
                    <a16:creationId xmlns:a16="http://schemas.microsoft.com/office/drawing/2014/main" id="{4DDBA89F-0858-4722-C8A6-2A61F7593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9003" y="566161"/>
                <a:ext cx="5780731" cy="583787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5C4BB6-F956-FB05-33D6-E68A6E136D4A}"/>
              </a:ext>
            </a:extLst>
          </p:cNvPr>
          <p:cNvSpPr txBox="1"/>
          <p:nvPr/>
        </p:nvSpPr>
        <p:spPr>
          <a:xfrm rot="21416523">
            <a:off x="4901706" y="2614503"/>
            <a:ext cx="1634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tr-TR" sz="1000" dirty="0">
                <a:latin typeface="Berlin Sans FB" panose="020E0602020502020306" pitchFamily="34" charset="0"/>
              </a:rPr>
              <a:t>Piacenza, Italy</a:t>
            </a:r>
            <a:endParaRPr lang="en-GB" sz="1000" dirty="0">
              <a:latin typeface="Berlin Sans FB" panose="020E0602020502020306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DF3A6D-D0FA-46EF-B71E-915AD173D3BA}"/>
              </a:ext>
            </a:extLst>
          </p:cNvPr>
          <p:cNvCxnSpPr>
            <a:cxnSpLocks/>
            <a:stCxn id="3" idx="3"/>
            <a:endCxn id="1030" idx="2"/>
          </p:cNvCxnSpPr>
          <p:nvPr/>
        </p:nvCxnSpPr>
        <p:spPr>
          <a:xfrm flipH="1" flipV="1">
            <a:off x="5128474" y="2923691"/>
            <a:ext cx="158876" cy="95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CAB095-414A-791C-3894-FB222B4E14D9}"/>
              </a:ext>
            </a:extLst>
          </p:cNvPr>
          <p:cNvSpPr txBox="1"/>
          <p:nvPr/>
        </p:nvSpPr>
        <p:spPr>
          <a:xfrm rot="21416523">
            <a:off x="5375824" y="2863899"/>
            <a:ext cx="1223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Berlin Sans FB" panose="020E0602020502020306" pitchFamily="34" charset="0"/>
              </a:rPr>
              <a:t>Reggio Emilia, Italy</a:t>
            </a:r>
            <a:endParaRPr lang="en-GB" sz="1000" dirty="0">
              <a:latin typeface="Berlin Sans FB" panose="020E0602020502020306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B8AE6-5096-3023-BDCF-1ADD9E6BCD0F}"/>
              </a:ext>
            </a:extLst>
          </p:cNvPr>
          <p:cNvSpPr txBox="1"/>
          <p:nvPr/>
        </p:nvSpPr>
        <p:spPr>
          <a:xfrm rot="21416523">
            <a:off x="5044368" y="2326800"/>
            <a:ext cx="1223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Berlin Sans FB" panose="020E0602020502020306" pitchFamily="34" charset="0"/>
              </a:rPr>
              <a:t>Bergamo, Italy</a:t>
            </a:r>
            <a:endParaRPr lang="en-GB" sz="1000" dirty="0">
              <a:latin typeface="Berlin Sans FB" panose="020E0602020502020306" pitchFamily="34" charset="0"/>
            </a:endParaRPr>
          </a:p>
        </p:txBody>
      </p:sp>
      <p:pic>
        <p:nvPicPr>
          <p:cNvPr id="1030" name="Picture 6" descr="Green location pin icon">
            <a:extLst>
              <a:ext uri="{FF2B5EF4-FFF2-40B4-BE49-F238E27FC236}">
                <a16:creationId xmlns:a16="http://schemas.microsoft.com/office/drawing/2014/main" id="{9DEA5774-1119-1FD1-D21A-AE7CC731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94" y="2639458"/>
            <a:ext cx="308160" cy="2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4FF28F-FB2D-F8BD-A2BE-75925DD199E8}"/>
              </a:ext>
            </a:extLst>
          </p:cNvPr>
          <p:cNvSpPr txBox="1"/>
          <p:nvPr/>
        </p:nvSpPr>
        <p:spPr>
          <a:xfrm>
            <a:off x="2611127" y="4698468"/>
            <a:ext cx="3959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Bergamo – Piacenza = </a:t>
            </a:r>
            <a:r>
              <a:rPr lang="tr-TR" dirty="0">
                <a:solidFill>
                  <a:srgbClr val="FF0000"/>
                </a:solidFill>
                <a:latin typeface="Berlin Sans FB" panose="020E0602020502020306" pitchFamily="34" charset="0"/>
              </a:rPr>
              <a:t>72.78 km</a:t>
            </a:r>
          </a:p>
          <a:p>
            <a:r>
              <a:rPr lang="tr-TR" dirty="0">
                <a:latin typeface="Berlin Sans FB" panose="020E0602020502020306" pitchFamily="34" charset="0"/>
              </a:rPr>
              <a:t>Reggio Emillia – Piacenza = </a:t>
            </a:r>
            <a:r>
              <a:rPr lang="tr-TR" dirty="0">
                <a:solidFill>
                  <a:srgbClr val="FF0000"/>
                </a:solidFill>
                <a:latin typeface="Berlin Sans FB" panose="020E0602020502020306" pitchFamily="34" charset="0"/>
              </a:rPr>
              <a:t>82.83 km</a:t>
            </a:r>
          </a:p>
          <a:p>
            <a:endParaRPr lang="en-GB" dirty="0"/>
          </a:p>
        </p:txBody>
      </p:sp>
      <p:pic>
        <p:nvPicPr>
          <p:cNvPr id="10" name="Picture 6" descr="Green location pin icon">
            <a:extLst>
              <a:ext uri="{FF2B5EF4-FFF2-40B4-BE49-F238E27FC236}">
                <a16:creationId xmlns:a16="http://schemas.microsoft.com/office/drawing/2014/main" id="{175C34E6-D23B-08E2-A1EC-210856D1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" y="5955938"/>
            <a:ext cx="420167" cy="42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90A57-E9B5-D6D5-2F8D-2A970F828C55}"/>
              </a:ext>
            </a:extLst>
          </p:cNvPr>
          <p:cNvSpPr txBox="1"/>
          <p:nvPr/>
        </p:nvSpPr>
        <p:spPr>
          <a:xfrm>
            <a:off x="400500" y="5981356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would like to start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F05F4-1BF8-7A4F-9D6E-FF1D9F609E9D}"/>
              </a:ext>
            </a:extLst>
          </p:cNvPr>
          <p:cNvSpPr txBox="1"/>
          <p:nvPr/>
        </p:nvSpPr>
        <p:spPr>
          <a:xfrm>
            <a:off x="400500" y="6430485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14" name="Picture 4" descr="Location Icon - Download in Flat Style">
            <a:extLst>
              <a:ext uri="{FF2B5EF4-FFF2-40B4-BE49-F238E27FC236}">
                <a16:creationId xmlns:a16="http://schemas.microsoft.com/office/drawing/2014/main" id="{D3424047-C4EA-8480-7C6F-FA389C92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" y="6430485"/>
            <a:ext cx="347532" cy="3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CF527-FD81-2808-89B9-0C248B7996BC}"/>
              </a:ext>
            </a:extLst>
          </p:cNvPr>
          <p:cNvCxnSpPr>
            <a:cxnSpLocks/>
            <a:stCxn id="1030" idx="1"/>
            <a:endCxn id="2" idx="2"/>
          </p:cNvCxnSpPr>
          <p:nvPr/>
        </p:nvCxnSpPr>
        <p:spPr>
          <a:xfrm flipH="1" flipV="1">
            <a:off x="4840127" y="2683326"/>
            <a:ext cx="134267" cy="98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D81C4290-990A-D675-2652-19093243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4205" y="2451481"/>
            <a:ext cx="231845" cy="2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ocation Icon - Download in Flat Style">
            <a:extLst>
              <a:ext uri="{FF2B5EF4-FFF2-40B4-BE49-F238E27FC236}">
                <a16:creationId xmlns:a16="http://schemas.microsoft.com/office/drawing/2014/main" id="{E77E387A-8684-269D-8684-AC66B6BC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7350" y="2907823"/>
            <a:ext cx="222250" cy="22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42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fdgdfgdfg">
                <a:extLst>
                  <a:ext uri="{FF2B5EF4-FFF2-40B4-BE49-F238E27FC236}">
                    <a16:creationId xmlns:a16="http://schemas.microsoft.com/office/drawing/2014/main" id="{4DDBA89F-0858-4722-C8A6-2A61F759344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99003" y="566161"/>
              <a:ext cx="5780731" cy="58378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80731" cy="5837873"/>
                    </a:xfrm>
                    <a:prstGeom prst="rect">
                      <a:avLst/>
                    </a:prstGeom>
                  </am3d:spPr>
                  <am3d:camera>
                    <am3d:pos x="1289118" y="2801624" z="80516301"/>
                    <am3d:up dx="0" dy="36000000" dz="0"/>
                    <am3d:lookAt x="1289118" y="2801624" z="0"/>
                    <am3d:perspective fov="226889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450202" ay="3153216" az="4220772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fdgdfgdfg">
                <a:extLst>
                  <a:ext uri="{FF2B5EF4-FFF2-40B4-BE49-F238E27FC236}">
                    <a16:creationId xmlns:a16="http://schemas.microsoft.com/office/drawing/2014/main" id="{4DDBA89F-0858-4722-C8A6-2A61F7593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9003" y="566161"/>
                <a:ext cx="5780731" cy="583787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CAB8AE6-5096-3023-BDCF-1ADD9E6BCD0F}"/>
              </a:ext>
            </a:extLst>
          </p:cNvPr>
          <p:cNvSpPr txBox="1"/>
          <p:nvPr/>
        </p:nvSpPr>
        <p:spPr>
          <a:xfrm rot="21416523">
            <a:off x="5386539" y="2518702"/>
            <a:ext cx="183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latin typeface="Berlin Sans FB" panose="020E0602020502020306" pitchFamily="34" charset="0"/>
              </a:rPr>
              <a:t>Bergamo, Italy</a:t>
            </a:r>
            <a:endParaRPr lang="en-GB" sz="1400" dirty="0">
              <a:latin typeface="Berlin Sans FB" panose="020E0602020502020306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5481EF-54D9-EE9F-3B6F-4A497037D13A}"/>
              </a:ext>
            </a:extLst>
          </p:cNvPr>
          <p:cNvSpPr/>
          <p:nvPr/>
        </p:nvSpPr>
        <p:spPr>
          <a:xfrm>
            <a:off x="4620126" y="1925053"/>
            <a:ext cx="2189748" cy="1503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7BA06BF-B586-7F2C-9F96-E694C14C3F68}"/>
              </a:ext>
            </a:extLst>
          </p:cNvPr>
          <p:cNvCxnSpPr/>
          <p:nvPr/>
        </p:nvCxnSpPr>
        <p:spPr>
          <a:xfrm>
            <a:off x="3769895" y="1652337"/>
            <a:ext cx="770021" cy="6657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3F52A7-C976-560E-097C-B42667976FB0}"/>
              </a:ext>
            </a:extLst>
          </p:cNvPr>
          <p:cNvSpPr txBox="1"/>
          <p:nvPr/>
        </p:nvSpPr>
        <p:spPr>
          <a:xfrm>
            <a:off x="2959767" y="1126902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  <a:latin typeface="Berlin Sans FB" panose="020E0602020502020306" pitchFamily="34" charset="0"/>
              </a:rPr>
              <a:t>OUTPUT!</a:t>
            </a:r>
            <a:endParaRPr lang="en-GB" dirty="0">
              <a:solidFill>
                <a:srgbClr val="FF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80CB3-5BC6-0A8B-83C4-EEDC269784EB}"/>
              </a:ext>
            </a:extLst>
          </p:cNvPr>
          <p:cNvSpPr txBox="1"/>
          <p:nvPr/>
        </p:nvSpPr>
        <p:spPr>
          <a:xfrm>
            <a:off x="400500" y="6430485"/>
            <a:ext cx="48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11" name="Picture 4" descr="Location Icon - Download in Flat Style">
            <a:extLst>
              <a:ext uri="{FF2B5EF4-FFF2-40B4-BE49-F238E27FC236}">
                <a16:creationId xmlns:a16="http://schemas.microsoft.com/office/drawing/2014/main" id="{8E27A47F-F40C-4328-D165-B4CE4C8B8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" y="6430485"/>
            <a:ext cx="347532" cy="3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cation Icon - Download in Flat Style">
            <a:extLst>
              <a:ext uri="{FF2B5EF4-FFF2-40B4-BE49-F238E27FC236}">
                <a16:creationId xmlns:a16="http://schemas.microsoft.com/office/drawing/2014/main" id="{E94C6370-B718-2C8F-6D72-4D28AD6C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72" y="2318084"/>
            <a:ext cx="510241" cy="5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BFBFA-46FF-7F64-C842-5E10FBC3EC92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7635D-7F89-1758-BC47-52C577AB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15" y="694677"/>
            <a:ext cx="2859585" cy="274286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4AD7FB-265D-22DD-A234-A5B790E7B576}"/>
              </a:ext>
            </a:extLst>
          </p:cNvPr>
          <p:cNvSpPr/>
          <p:nvPr/>
        </p:nvSpPr>
        <p:spPr>
          <a:xfrm>
            <a:off x="946931" y="1452190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54ED3-F791-EA13-597A-22DFCBAE83CF}"/>
              </a:ext>
            </a:extLst>
          </p:cNvPr>
          <p:cNvSpPr txBox="1"/>
          <p:nvPr/>
        </p:nvSpPr>
        <p:spPr>
          <a:xfrm>
            <a:off x="1598770" y="1493560"/>
            <a:ext cx="35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 inconsistencies are solved.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77635D-7F89-1758-BC47-52C577AB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24" y="694678"/>
            <a:ext cx="2850676" cy="27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203C6-B334-2D83-D5C8-72D6CE084A28}"/>
              </a:ext>
            </a:extLst>
          </p:cNvPr>
          <p:cNvSpPr txBox="1"/>
          <p:nvPr/>
        </p:nvSpPr>
        <p:spPr>
          <a:xfrm>
            <a:off x="1598770" y="2120721"/>
            <a:ext cx="437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Database design is modified and improved.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530647-434B-5C4E-E62F-713651033B77}"/>
              </a:ext>
            </a:extLst>
          </p:cNvPr>
          <p:cNvSpPr/>
          <p:nvPr/>
        </p:nvSpPr>
        <p:spPr>
          <a:xfrm>
            <a:off x="946931" y="2142782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00FC57-C453-ABC5-968F-1642CB1ED29E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387AF-5E4B-B149-01EC-CF78922138A3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513C4-468A-F9C2-BE16-F08D35952C58}"/>
              </a:ext>
            </a:extLst>
          </p:cNvPr>
          <p:cNvSpPr txBox="1"/>
          <p:nvPr/>
        </p:nvSpPr>
        <p:spPr>
          <a:xfrm>
            <a:off x="1598770" y="1493560"/>
            <a:ext cx="35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 inconsistencies are solved.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3BF63-6BB1-B2EE-5DD8-631BDB275BDE}"/>
              </a:ext>
            </a:extLst>
          </p:cNvPr>
          <p:cNvSpPr/>
          <p:nvPr/>
        </p:nvSpPr>
        <p:spPr>
          <a:xfrm>
            <a:off x="946931" y="1410821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0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F638C551-A477-46F6-8601-2C86DBF17479}"/>
              </a:ext>
            </a:extLst>
          </p:cNvPr>
          <p:cNvSpPr txBox="1">
            <a:spLocks/>
          </p:cNvSpPr>
          <p:nvPr/>
        </p:nvSpPr>
        <p:spPr>
          <a:xfrm>
            <a:off x="-3875713" y="3429000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19508603-05A3-5421-5BD4-5FF8F68A9C60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7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77635D-7F89-1758-BC47-52C577AB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24" y="694678"/>
            <a:ext cx="2850676" cy="2734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91759-9B56-D537-9D7B-D0D8B3F1083B}"/>
              </a:ext>
            </a:extLst>
          </p:cNvPr>
          <p:cNvSpPr txBox="1"/>
          <p:nvPr/>
        </p:nvSpPr>
        <p:spPr>
          <a:xfrm>
            <a:off x="1553200" y="2786687"/>
            <a:ext cx="437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Profitable insights and analyses are done.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B6E50D-6D96-4E0E-15FA-E1CBED642F2E}"/>
              </a:ext>
            </a:extLst>
          </p:cNvPr>
          <p:cNvSpPr/>
          <p:nvPr/>
        </p:nvSpPr>
        <p:spPr>
          <a:xfrm>
            <a:off x="952382" y="2786687"/>
            <a:ext cx="426128" cy="45207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EC319-ED75-8B19-D80E-54C84C7609B6}"/>
              </a:ext>
            </a:extLst>
          </p:cNvPr>
          <p:cNvSpPr txBox="1"/>
          <p:nvPr/>
        </p:nvSpPr>
        <p:spPr>
          <a:xfrm>
            <a:off x="1598770" y="2120721"/>
            <a:ext cx="437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Database design is modified and improved.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7EE0E-67BD-DEAF-4CE1-4FF1670F0484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2D2E34-DB8E-80C8-555A-E014399B7DF9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1310F3-3040-6433-EC94-07E62DC0AFBC}"/>
              </a:ext>
            </a:extLst>
          </p:cNvPr>
          <p:cNvSpPr txBox="1"/>
          <p:nvPr/>
        </p:nvSpPr>
        <p:spPr>
          <a:xfrm>
            <a:off x="1598770" y="1493560"/>
            <a:ext cx="35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 inconsistencies are solved.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107E28-669A-B3D5-6184-F68C3F0DB964}"/>
              </a:ext>
            </a:extLst>
          </p:cNvPr>
          <p:cNvSpPr/>
          <p:nvPr/>
        </p:nvSpPr>
        <p:spPr>
          <a:xfrm>
            <a:off x="946931" y="1410821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A066A9-5D8D-0491-DE9A-A12FD39FFB44}"/>
              </a:ext>
            </a:extLst>
          </p:cNvPr>
          <p:cNvSpPr/>
          <p:nvPr/>
        </p:nvSpPr>
        <p:spPr>
          <a:xfrm>
            <a:off x="946931" y="2076787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47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8759D6-DED9-4F2A-0A7C-3FB932DA8152}"/>
              </a:ext>
            </a:extLst>
          </p:cNvPr>
          <p:cNvSpPr/>
          <p:nvPr/>
        </p:nvSpPr>
        <p:spPr>
          <a:xfrm>
            <a:off x="7899589" y="4952299"/>
            <a:ext cx="2355273" cy="7081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Berlin Sans FB" panose="020E0602020502020306" pitchFamily="34" charset="0"/>
              </a:rPr>
              <a:t>      Profit</a:t>
            </a:r>
            <a:endParaRPr lang="en-GB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7635D-7F89-1758-BC47-52C577AB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24" y="694678"/>
            <a:ext cx="2850676" cy="27343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7976F5-75FA-E0C1-EE62-0F048BBFF8E7}"/>
              </a:ext>
            </a:extLst>
          </p:cNvPr>
          <p:cNvSpPr/>
          <p:nvPr/>
        </p:nvSpPr>
        <p:spPr>
          <a:xfrm>
            <a:off x="1479591" y="4961673"/>
            <a:ext cx="2326737" cy="7169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Berlin Sans FB" panose="020E0602020502020306" pitchFamily="34" charset="0"/>
              </a:rPr>
              <a:t>       Data Engineering</a:t>
            </a:r>
            <a:endParaRPr lang="en-GB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8" name="Picture 2" descr="Engineering - Free education icons">
            <a:extLst>
              <a:ext uri="{FF2B5EF4-FFF2-40B4-BE49-F238E27FC236}">
                <a16:creationId xmlns:a16="http://schemas.microsoft.com/office/drawing/2014/main" id="{8CEE8C2F-79F9-B0DC-3315-B217F3D9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13" y="5089284"/>
            <a:ext cx="461688" cy="46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254102-C0F7-38DC-066F-21739F278E84}"/>
              </a:ext>
            </a:extLst>
          </p:cNvPr>
          <p:cNvSpPr/>
          <p:nvPr/>
        </p:nvSpPr>
        <p:spPr>
          <a:xfrm>
            <a:off x="4574632" y="4961673"/>
            <a:ext cx="2355273" cy="7081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Berlin Sans FB" panose="020E0602020502020306" pitchFamily="34" charset="0"/>
              </a:rPr>
              <a:t>      Data Analysis</a:t>
            </a:r>
            <a:endParaRPr lang="en-GB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4" descr="Analysis - Free seo and web icons">
            <a:extLst>
              <a:ext uri="{FF2B5EF4-FFF2-40B4-BE49-F238E27FC236}">
                <a16:creationId xmlns:a16="http://schemas.microsoft.com/office/drawing/2014/main" id="{56617B17-5427-815B-47DD-7A00EDF3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55" y="5101936"/>
            <a:ext cx="427664" cy="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339CEB03-06A9-678F-0EDB-C4B8C40F9C19}"/>
              </a:ext>
            </a:extLst>
          </p:cNvPr>
          <p:cNvSpPr/>
          <p:nvPr/>
        </p:nvSpPr>
        <p:spPr>
          <a:xfrm>
            <a:off x="3905229" y="5101936"/>
            <a:ext cx="585926" cy="427664"/>
          </a:xfrm>
          <a:prstGeom prst="mathPlus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FCFBC4D3-A839-B1D6-30FD-980275AE6AA7}"/>
              </a:ext>
            </a:extLst>
          </p:cNvPr>
          <p:cNvSpPr/>
          <p:nvPr/>
        </p:nvSpPr>
        <p:spPr>
          <a:xfrm>
            <a:off x="7131285" y="5089284"/>
            <a:ext cx="566924" cy="423004"/>
          </a:xfrm>
          <a:prstGeom prst="mathEqual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26" name="Picture 2" descr="Revenue - Free business and finance icons">
            <a:extLst>
              <a:ext uri="{FF2B5EF4-FFF2-40B4-BE49-F238E27FC236}">
                <a16:creationId xmlns:a16="http://schemas.microsoft.com/office/drawing/2014/main" id="{8DDD120D-00B7-6EF5-2C57-D0DB0E83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13" y="4985969"/>
            <a:ext cx="565003" cy="5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76DADA-3A19-FF64-9796-BE0863347606}"/>
              </a:ext>
            </a:extLst>
          </p:cNvPr>
          <p:cNvSpPr txBox="1"/>
          <p:nvPr/>
        </p:nvSpPr>
        <p:spPr>
          <a:xfrm>
            <a:off x="1553200" y="2786687"/>
            <a:ext cx="437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Profitable insights and analyses are done.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B935F7-26CD-1CF3-91F1-A04E2957776A}"/>
              </a:ext>
            </a:extLst>
          </p:cNvPr>
          <p:cNvSpPr txBox="1"/>
          <p:nvPr/>
        </p:nvSpPr>
        <p:spPr>
          <a:xfrm>
            <a:off x="1598770" y="2120721"/>
            <a:ext cx="437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Database design is modified and improved.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3C450F-12A8-99DD-C93F-C92C0C30E8EC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B926C-1F61-01FB-80DF-6BB34EFD16F3}"/>
              </a:ext>
            </a:extLst>
          </p:cNvPr>
          <p:cNvSpPr txBox="1"/>
          <p:nvPr/>
        </p:nvSpPr>
        <p:spPr>
          <a:xfrm>
            <a:off x="946931" y="133165"/>
            <a:ext cx="4598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Final Thoughts!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55196-D002-6D5F-A85E-0D5D49EFE885}"/>
              </a:ext>
            </a:extLst>
          </p:cNvPr>
          <p:cNvSpPr txBox="1"/>
          <p:nvPr/>
        </p:nvSpPr>
        <p:spPr>
          <a:xfrm>
            <a:off x="1598770" y="1493560"/>
            <a:ext cx="35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Data inconsistencies are solved.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1F9D2B-E44A-9AAC-851B-56784F3AA09E}"/>
              </a:ext>
            </a:extLst>
          </p:cNvPr>
          <p:cNvSpPr/>
          <p:nvPr/>
        </p:nvSpPr>
        <p:spPr>
          <a:xfrm>
            <a:off x="946931" y="1410821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496259-9CFD-C48E-B802-92F323AAA9C9}"/>
              </a:ext>
            </a:extLst>
          </p:cNvPr>
          <p:cNvSpPr/>
          <p:nvPr/>
        </p:nvSpPr>
        <p:spPr>
          <a:xfrm>
            <a:off x="946931" y="2076787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57E0E0-C106-C0E2-2A40-72CA8F375E95}"/>
              </a:ext>
            </a:extLst>
          </p:cNvPr>
          <p:cNvSpPr/>
          <p:nvPr/>
        </p:nvSpPr>
        <p:spPr>
          <a:xfrm>
            <a:off x="946931" y="2786687"/>
            <a:ext cx="426128" cy="4520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11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310690-DFE5-F003-BBFC-C4FB4EB98086}"/>
              </a:ext>
            </a:extLst>
          </p:cNvPr>
          <p:cNvSpPr txBox="1"/>
          <p:nvPr/>
        </p:nvSpPr>
        <p:spPr>
          <a:xfrm>
            <a:off x="2880064" y="2721114"/>
            <a:ext cx="776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Berlin Sans FB" panose="020E0602020502020306" pitchFamily="34" charset="0"/>
              </a:rPr>
              <a:t>THANKS FOR YOUR TIME!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52E0F-B448-FF91-A896-D9081612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24" y="694678"/>
            <a:ext cx="2850676" cy="27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5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1CC11DEE-6D02-4FE0-B107-26865CB8F477}"/>
              </a:ext>
            </a:extLst>
          </p:cNvPr>
          <p:cNvSpPr txBox="1">
            <a:spLocks/>
          </p:cNvSpPr>
          <p:nvPr/>
        </p:nvSpPr>
        <p:spPr>
          <a:xfrm>
            <a:off x="-4673968" y="4703441"/>
            <a:ext cx="4905375" cy="60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950C3FB1-0BB1-7814-C169-FCCA0B79BA8B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1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732112-254A-9F5E-DD56-4994234B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22" y="250435"/>
            <a:ext cx="5123155" cy="6357130"/>
          </a:xfrm>
          <a:prstGeom prst="rect">
            <a:avLst/>
          </a:prstGeom>
        </p:spPr>
      </p:pic>
      <p:pic>
        <p:nvPicPr>
          <p:cNvPr id="4100" name="Picture 4" descr="Location Icon - Download in Flat Style">
            <a:extLst>
              <a:ext uri="{FF2B5EF4-FFF2-40B4-BE49-F238E27FC236}">
                <a16:creationId xmlns:a16="http://schemas.microsoft.com/office/drawing/2014/main" id="{A37B69AB-5DFF-20CC-12CC-A8245A5C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08" y="342165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cation Icon - Download in Flat Style">
            <a:extLst>
              <a:ext uri="{FF2B5EF4-FFF2-40B4-BE49-F238E27FC236}">
                <a16:creationId xmlns:a16="http://schemas.microsoft.com/office/drawing/2014/main" id="{F99E2CFC-1AD7-FF21-B543-9625293A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83" y="4614700"/>
            <a:ext cx="197893" cy="1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cation Icon - Download in Flat Style">
            <a:extLst>
              <a:ext uri="{FF2B5EF4-FFF2-40B4-BE49-F238E27FC236}">
                <a16:creationId xmlns:a16="http://schemas.microsoft.com/office/drawing/2014/main" id="{393D3A0E-09C8-5078-9FBC-8694A631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83" y="4914951"/>
            <a:ext cx="197893" cy="1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cation Icon - Download in Flat Style">
            <a:extLst>
              <a:ext uri="{FF2B5EF4-FFF2-40B4-BE49-F238E27FC236}">
                <a16:creationId xmlns:a16="http://schemas.microsoft.com/office/drawing/2014/main" id="{A4A787A3-D8FE-AB6C-EFC2-3FCFC7ED4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24" y="390842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cation Icon - Download in Flat Style">
            <a:extLst>
              <a:ext uri="{FF2B5EF4-FFF2-40B4-BE49-F238E27FC236}">
                <a16:creationId xmlns:a16="http://schemas.microsoft.com/office/drawing/2014/main" id="{DE8379AE-6AF1-8612-16C6-3CA91B5F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3" y="321466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cation Icon - Download in Flat Style">
            <a:extLst>
              <a:ext uri="{FF2B5EF4-FFF2-40B4-BE49-F238E27FC236}">
                <a16:creationId xmlns:a16="http://schemas.microsoft.com/office/drawing/2014/main" id="{8635E81E-C39F-DCD0-F5BB-1FF7679A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28" y="272789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cation Icon - Download in Flat Style">
            <a:extLst>
              <a:ext uri="{FF2B5EF4-FFF2-40B4-BE49-F238E27FC236}">
                <a16:creationId xmlns:a16="http://schemas.microsoft.com/office/drawing/2014/main" id="{0983538F-9859-503C-B6EB-09594352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91" y="2711975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cation Icon - Download in Flat Style">
            <a:extLst>
              <a:ext uri="{FF2B5EF4-FFF2-40B4-BE49-F238E27FC236}">
                <a16:creationId xmlns:a16="http://schemas.microsoft.com/office/drawing/2014/main" id="{26CDC095-53E7-F03E-B0C7-148F91C8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59" y="228434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cation Icon - Download in Flat Style">
            <a:extLst>
              <a:ext uri="{FF2B5EF4-FFF2-40B4-BE49-F238E27FC236}">
                <a16:creationId xmlns:a16="http://schemas.microsoft.com/office/drawing/2014/main" id="{BE819691-A388-E272-CB04-AD4D80DA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72" y="531414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ocation Icon - Download in Flat Style">
            <a:extLst>
              <a:ext uri="{FF2B5EF4-FFF2-40B4-BE49-F238E27FC236}">
                <a16:creationId xmlns:a16="http://schemas.microsoft.com/office/drawing/2014/main" id="{2C92FDF1-92ED-3385-1729-706DFF25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4" y="2520907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cation Icon - Download in Flat Style">
            <a:extLst>
              <a:ext uri="{FF2B5EF4-FFF2-40B4-BE49-F238E27FC236}">
                <a16:creationId xmlns:a16="http://schemas.microsoft.com/office/drawing/2014/main" id="{A7530869-45A9-E556-E03E-E30B2A38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5" y="374177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ocation Icon - Download in Flat Style">
            <a:extLst>
              <a:ext uri="{FF2B5EF4-FFF2-40B4-BE49-F238E27FC236}">
                <a16:creationId xmlns:a16="http://schemas.microsoft.com/office/drawing/2014/main" id="{793E23D1-15BD-86D5-D7B6-820999AF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79" y="353478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cation Icon - Download in Flat Style">
            <a:extLst>
              <a:ext uri="{FF2B5EF4-FFF2-40B4-BE49-F238E27FC236}">
                <a16:creationId xmlns:a16="http://schemas.microsoft.com/office/drawing/2014/main" id="{94DB5611-F3C0-F856-68A0-8B100F6E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47" y="254410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ocation Icon - Download in Flat Style">
            <a:extLst>
              <a:ext uri="{FF2B5EF4-FFF2-40B4-BE49-F238E27FC236}">
                <a16:creationId xmlns:a16="http://schemas.microsoft.com/office/drawing/2014/main" id="{8F48574B-3077-27E2-FD3E-6B006A63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93" y="215128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cation Icon - Download in Flat Style">
            <a:extLst>
              <a:ext uri="{FF2B5EF4-FFF2-40B4-BE49-F238E27FC236}">
                <a16:creationId xmlns:a16="http://schemas.microsoft.com/office/drawing/2014/main" id="{899B2942-F695-9BD3-7801-D98F055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16" y="2481341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Location Icon - Download in Flat Style">
            <a:extLst>
              <a:ext uri="{FF2B5EF4-FFF2-40B4-BE49-F238E27FC236}">
                <a16:creationId xmlns:a16="http://schemas.microsoft.com/office/drawing/2014/main" id="{622BA6B7-300B-29E7-125B-50F33C75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4" y="2751091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Location Icon - Download in Flat Style">
            <a:extLst>
              <a:ext uri="{FF2B5EF4-FFF2-40B4-BE49-F238E27FC236}">
                <a16:creationId xmlns:a16="http://schemas.microsoft.com/office/drawing/2014/main" id="{D1E76838-85B6-201E-FD3D-F74EA3025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30" y="3804933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ocation Icon - Download in Flat Style">
            <a:extLst>
              <a:ext uri="{FF2B5EF4-FFF2-40B4-BE49-F238E27FC236}">
                <a16:creationId xmlns:a16="http://schemas.microsoft.com/office/drawing/2014/main" id="{22117F35-4B1D-4646-A9EC-6119E9E2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83" y="256150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ocation Icon - Download in Flat Style">
            <a:extLst>
              <a:ext uri="{FF2B5EF4-FFF2-40B4-BE49-F238E27FC236}">
                <a16:creationId xmlns:a16="http://schemas.microsoft.com/office/drawing/2014/main" id="{259B8E1D-1F6E-CC71-0EFF-CA40E5ACF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4" y="2440604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Location Icon - Download in Flat Style">
            <a:extLst>
              <a:ext uri="{FF2B5EF4-FFF2-40B4-BE49-F238E27FC236}">
                <a16:creationId xmlns:a16="http://schemas.microsoft.com/office/drawing/2014/main" id="{84852B9D-8592-1DFC-C195-D5B91181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08" y="1740890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Location Icon - Download in Flat Style">
            <a:extLst>
              <a:ext uri="{FF2B5EF4-FFF2-40B4-BE49-F238E27FC236}">
                <a16:creationId xmlns:a16="http://schemas.microsoft.com/office/drawing/2014/main" id="{90555EC7-D0CF-8F1E-2ACF-28D90ED2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17" y="2918966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Location Icon - Download in Flat Style">
            <a:extLst>
              <a:ext uri="{FF2B5EF4-FFF2-40B4-BE49-F238E27FC236}">
                <a16:creationId xmlns:a16="http://schemas.microsoft.com/office/drawing/2014/main" id="{9A43D848-EEE6-06B3-9352-9B3E562A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46" y="2646079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Location Icon - Download in Flat Style">
            <a:extLst>
              <a:ext uri="{FF2B5EF4-FFF2-40B4-BE49-F238E27FC236}">
                <a16:creationId xmlns:a16="http://schemas.microsoft.com/office/drawing/2014/main" id="{1827EC6A-FDB5-3887-5CA7-4BE97D55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14" y="2504984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cation Icon - Download in Flat Style">
            <a:extLst>
              <a:ext uri="{FF2B5EF4-FFF2-40B4-BE49-F238E27FC236}">
                <a16:creationId xmlns:a16="http://schemas.microsoft.com/office/drawing/2014/main" id="{2579F093-B6A4-2138-0455-4CD1FE62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629" y="4837768"/>
            <a:ext cx="206991" cy="2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8E7EAA9A-C854-AB21-CD7D-962DB0EC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7C264-8235-B393-54F1-0D86BF29201E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7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7CAAF0-EDE0-1D41-5B18-AFA9AD87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4" y="152739"/>
            <a:ext cx="3130451" cy="6552521"/>
          </a:xfrm>
          <a:prstGeom prst="rect">
            <a:avLst/>
          </a:prstGeom>
        </p:spPr>
      </p:pic>
      <p:pic>
        <p:nvPicPr>
          <p:cNvPr id="11" name="Picture 4" descr="Location Icon - Download in Flat Style">
            <a:extLst>
              <a:ext uri="{FF2B5EF4-FFF2-40B4-BE49-F238E27FC236}">
                <a16:creationId xmlns:a16="http://schemas.microsoft.com/office/drawing/2014/main" id="{DEBC0451-E1C9-E165-4CBA-61A99D11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16" y="251387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cation Icon - Download in Flat Style">
            <a:extLst>
              <a:ext uri="{FF2B5EF4-FFF2-40B4-BE49-F238E27FC236}">
                <a16:creationId xmlns:a16="http://schemas.microsoft.com/office/drawing/2014/main" id="{5A0B274F-AE62-830C-F0AB-4929F423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33" y="316594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ocation Icon - Download in Flat Style">
            <a:extLst>
              <a:ext uri="{FF2B5EF4-FFF2-40B4-BE49-F238E27FC236}">
                <a16:creationId xmlns:a16="http://schemas.microsoft.com/office/drawing/2014/main" id="{74EC348F-0EDE-1452-15D2-970E901B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59" y="259468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cation Icon - Download in Flat Style">
            <a:extLst>
              <a:ext uri="{FF2B5EF4-FFF2-40B4-BE49-F238E27FC236}">
                <a16:creationId xmlns:a16="http://schemas.microsoft.com/office/drawing/2014/main" id="{67CFFF55-E02C-1CB0-E6EB-30189096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631" y="2793517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ocation Icon - Download in Flat Style">
            <a:extLst>
              <a:ext uri="{FF2B5EF4-FFF2-40B4-BE49-F238E27FC236}">
                <a16:creationId xmlns:a16="http://schemas.microsoft.com/office/drawing/2014/main" id="{C62D88F1-BCBB-AC7B-0578-4019F5F6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08" y="318817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cation Icon - Download in Flat Style">
            <a:extLst>
              <a:ext uri="{FF2B5EF4-FFF2-40B4-BE49-F238E27FC236}">
                <a16:creationId xmlns:a16="http://schemas.microsoft.com/office/drawing/2014/main" id="{FD0A6448-BB62-32CA-CCAF-9F78EAE1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93" y="2594681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ocation Icon - Download in Flat Style">
            <a:extLst>
              <a:ext uri="{FF2B5EF4-FFF2-40B4-BE49-F238E27FC236}">
                <a16:creationId xmlns:a16="http://schemas.microsoft.com/office/drawing/2014/main" id="{8E4D320A-E260-3C49-A98A-F765A717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54" y="251387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cation Icon - Download in Flat Style">
            <a:extLst>
              <a:ext uri="{FF2B5EF4-FFF2-40B4-BE49-F238E27FC236}">
                <a16:creationId xmlns:a16="http://schemas.microsoft.com/office/drawing/2014/main" id="{E9AE4AC7-234B-1E97-55EB-045208FD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18" y="2733300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Location Icon - Download in Flat Style">
            <a:extLst>
              <a:ext uri="{FF2B5EF4-FFF2-40B4-BE49-F238E27FC236}">
                <a16:creationId xmlns:a16="http://schemas.microsoft.com/office/drawing/2014/main" id="{E0DF979C-5AF7-81C0-261C-1932F35E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62" y="264594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Location Icon - Download in Flat Style">
            <a:extLst>
              <a:ext uri="{FF2B5EF4-FFF2-40B4-BE49-F238E27FC236}">
                <a16:creationId xmlns:a16="http://schemas.microsoft.com/office/drawing/2014/main" id="{A84E7217-500A-E929-0177-A1519BF7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24" y="2221568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ocation Icon - Download in Flat Style">
            <a:extLst>
              <a:ext uri="{FF2B5EF4-FFF2-40B4-BE49-F238E27FC236}">
                <a16:creationId xmlns:a16="http://schemas.microsoft.com/office/drawing/2014/main" id="{6381BD65-3CE9-BE26-57B9-C12D662E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09" y="2286696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ocation Icon - Download in Flat Style">
            <a:extLst>
              <a:ext uri="{FF2B5EF4-FFF2-40B4-BE49-F238E27FC236}">
                <a16:creationId xmlns:a16="http://schemas.microsoft.com/office/drawing/2014/main" id="{EB7A70A1-7B42-A1C3-9BDA-36BE73E1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52" y="259680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Location Icon - Download in Flat Style">
            <a:extLst>
              <a:ext uri="{FF2B5EF4-FFF2-40B4-BE49-F238E27FC236}">
                <a16:creationId xmlns:a16="http://schemas.microsoft.com/office/drawing/2014/main" id="{143C9361-F62A-0640-63AD-4B1F5B91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44" y="3010457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Location Icon - Download in Flat Style">
            <a:extLst>
              <a:ext uri="{FF2B5EF4-FFF2-40B4-BE49-F238E27FC236}">
                <a16:creationId xmlns:a16="http://schemas.microsoft.com/office/drawing/2014/main" id="{B541ED1B-9C1A-1923-D6C3-EAF24132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05" y="2848586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Location Icon - Download in Flat Style">
            <a:extLst>
              <a:ext uri="{FF2B5EF4-FFF2-40B4-BE49-F238E27FC236}">
                <a16:creationId xmlns:a16="http://schemas.microsoft.com/office/drawing/2014/main" id="{5DB52868-00AF-B4EA-523A-CFC7BBB6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02" y="284565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Location Icon - Download in Flat Style">
            <a:extLst>
              <a:ext uri="{FF2B5EF4-FFF2-40B4-BE49-F238E27FC236}">
                <a16:creationId xmlns:a16="http://schemas.microsoft.com/office/drawing/2014/main" id="{EF3B876B-BC8C-C16A-79BC-8128357C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31" y="2594681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cation Icon - Download in Flat Style">
            <a:extLst>
              <a:ext uri="{FF2B5EF4-FFF2-40B4-BE49-F238E27FC236}">
                <a16:creationId xmlns:a16="http://schemas.microsoft.com/office/drawing/2014/main" id="{EE904478-9F7F-2340-CD31-FCF1BD7D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81" y="266093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ocation Icon - Download in Flat Style">
            <a:extLst>
              <a:ext uri="{FF2B5EF4-FFF2-40B4-BE49-F238E27FC236}">
                <a16:creationId xmlns:a16="http://schemas.microsoft.com/office/drawing/2014/main" id="{1B110306-6C6F-3881-10BC-1B1D97E1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697" y="295060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ocation Icon - Download in Flat Style">
            <a:extLst>
              <a:ext uri="{FF2B5EF4-FFF2-40B4-BE49-F238E27FC236}">
                <a16:creationId xmlns:a16="http://schemas.microsoft.com/office/drawing/2014/main" id="{81B19AA4-C901-F2B5-A90D-37EA856A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40" y="2408960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Location Icon - Download in Flat Style">
            <a:extLst>
              <a:ext uri="{FF2B5EF4-FFF2-40B4-BE49-F238E27FC236}">
                <a16:creationId xmlns:a16="http://schemas.microsoft.com/office/drawing/2014/main" id="{201D99A6-00E6-8656-BE9C-6FEA628B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17" y="2138693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Location Icon - Download in Flat Style">
            <a:extLst>
              <a:ext uri="{FF2B5EF4-FFF2-40B4-BE49-F238E27FC236}">
                <a16:creationId xmlns:a16="http://schemas.microsoft.com/office/drawing/2014/main" id="{B1236842-DC31-DFBB-4062-6538F768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91" y="2932232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Location Icon - Download in Flat Style">
            <a:extLst>
              <a:ext uri="{FF2B5EF4-FFF2-40B4-BE49-F238E27FC236}">
                <a16:creationId xmlns:a16="http://schemas.microsoft.com/office/drawing/2014/main" id="{639ADF23-2E7F-C522-FEB1-365A2A80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444" y="3044679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Location Icon - Download in Flat Style">
            <a:extLst>
              <a:ext uri="{FF2B5EF4-FFF2-40B4-BE49-F238E27FC236}">
                <a16:creationId xmlns:a16="http://schemas.microsoft.com/office/drawing/2014/main" id="{E1D24F11-A66C-72A0-B11E-B1D17F5A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2" y="2057885"/>
            <a:ext cx="161615" cy="1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B238FE0D-91A5-47DC-8BD1-03857716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50B5B-3FFC-1499-2C4D-BE6A3F6C4AD2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05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DADBA0-5108-F665-8424-099A56E2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77" y="131135"/>
            <a:ext cx="5400645" cy="6595730"/>
          </a:xfrm>
          <a:prstGeom prst="rect">
            <a:avLst/>
          </a:prstGeom>
        </p:spPr>
      </p:pic>
      <p:pic>
        <p:nvPicPr>
          <p:cNvPr id="2" name="Picture 4" descr="Location Icon - Download in Flat Style">
            <a:extLst>
              <a:ext uri="{FF2B5EF4-FFF2-40B4-BE49-F238E27FC236}">
                <a16:creationId xmlns:a16="http://schemas.microsoft.com/office/drawing/2014/main" id="{81EC0A40-44AE-1057-7C1A-416F1C3E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6693"/>
            <a:ext cx="381744" cy="3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C5FBC-0330-8FF9-4C37-9CB589BC587A}"/>
              </a:ext>
            </a:extLst>
          </p:cNvPr>
          <p:cNvSpPr txBox="1"/>
          <p:nvPr/>
        </p:nvSpPr>
        <p:spPr>
          <a:xfrm>
            <a:off x="381744" y="6416693"/>
            <a:ext cx="6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erlin Sans FB" panose="020E0602020502020306" pitchFamily="34" charset="0"/>
              </a:rPr>
              <a:t>: City where we are currently operating ( customers location)</a:t>
            </a:r>
            <a:endParaRPr lang="en-GB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3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52879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496D362E-8991-4D48-9A75-994A74543349}"/>
              </a:ext>
            </a:extLst>
          </p:cNvPr>
          <p:cNvSpPr txBox="1">
            <a:spLocks/>
          </p:cNvSpPr>
          <p:nvPr/>
        </p:nvSpPr>
        <p:spPr>
          <a:xfrm>
            <a:off x="-3875713" y="4740863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  <a:p>
            <a:endParaRPr lang="tr-TR" dirty="0"/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F2BDD54F-2AC1-0F84-9F95-74621587ED5D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52879" y="4626528"/>
            <a:ext cx="671120" cy="6711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/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  <a:p>
            <a:endParaRPr lang="tr-TR" dirty="0"/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E0C44511-2B7B-B9B9-231F-C9B8FC263297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 dirty="0">
                <a:latin typeface="Berlin Sans FB Demi" panose="020E0802020502020306" pitchFamily="34" charset="0"/>
              </a:rPr>
              <a:t>Need</a:t>
            </a:r>
            <a:r>
              <a:rPr lang="tr-TR" sz="5400" dirty="0">
                <a:latin typeface="Berlin Sans FB Demi" panose="020E0802020502020306" pitchFamily="34" charset="0"/>
              </a:rPr>
              <a:t> </a:t>
            </a:r>
            <a:r>
              <a:rPr lang="tr-TR" sz="5400" b="1" dirty="0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-3462512" y="5810945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going</a:t>
            </a:r>
            <a:r>
              <a:rPr lang="tr-TR" dirty="0"/>
              <a:t> </a:t>
            </a:r>
            <a:r>
              <a:rPr lang="tr-TR" dirty="0" err="1"/>
              <a:t>bigger</a:t>
            </a:r>
            <a:r>
              <a:rPr lang="tr-TR" dirty="0"/>
              <a:t>!!!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417ADCC-3318-730A-3F8F-9F417EFFA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Başlık 1">
            <a:extLst>
              <a:ext uri="{FF2B5EF4-FFF2-40B4-BE49-F238E27FC236}">
                <a16:creationId xmlns:a16="http://schemas.microsoft.com/office/drawing/2014/main" id="{900380EE-511E-3D9C-EEF2-6470BDA3EBC8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0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8E0CE31-1DFB-4AAB-85A7-A69506A27021}"/>
              </a:ext>
            </a:extLst>
          </p:cNvPr>
          <p:cNvSpPr/>
          <p:nvPr/>
        </p:nvSpPr>
        <p:spPr>
          <a:xfrm>
            <a:off x="880844" y="2231472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932A0DA-47CE-426A-9047-C6D3C5E55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4" y="2231472"/>
            <a:ext cx="3875713" cy="1095375"/>
          </a:xfrm>
        </p:spPr>
        <p:txBody>
          <a:bodyPr/>
          <a:lstStyle/>
          <a:p>
            <a:r>
              <a:rPr lang="tr-TR" dirty="0" err="1">
                <a:latin typeface="Berlin Sans FB" panose="020E0602020502020306" pitchFamily="34" charset="0"/>
              </a:rPr>
              <a:t>The</a:t>
            </a:r>
            <a:r>
              <a:rPr lang="tr-TR" dirty="0">
                <a:latin typeface="Berlin Sans FB" panose="020E0602020502020306" pitchFamily="34" charset="0"/>
              </a:rPr>
              <a:t> problem is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don’t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have</a:t>
            </a:r>
            <a:r>
              <a:rPr lang="tr-TR" dirty="0">
                <a:latin typeface="Berlin Sans FB" panose="020E0602020502020306" pitchFamily="34" charset="0"/>
              </a:rPr>
              <a:t> a </a:t>
            </a:r>
            <a:r>
              <a:rPr lang="tr-TR" dirty="0" err="1">
                <a:latin typeface="Berlin Sans FB" panose="020E0602020502020306" pitchFamily="34" charset="0"/>
              </a:rPr>
              <a:t>table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our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orders</a:t>
            </a:r>
            <a:r>
              <a:rPr lang="tr-TR" dirty="0">
                <a:latin typeface="Berlin Sans FB" panose="020E0602020502020306" pitchFamily="34" charset="0"/>
              </a:rPr>
              <a:t>!</a:t>
            </a: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D54D188-4CB5-49EB-A291-1C649E8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69" y="1603304"/>
            <a:ext cx="5423731" cy="5044456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16C593B-E9CB-49F4-8E2A-CFD1FC69D8B7}"/>
              </a:ext>
            </a:extLst>
          </p:cNvPr>
          <p:cNvSpPr/>
          <p:nvPr/>
        </p:nvSpPr>
        <p:spPr>
          <a:xfrm>
            <a:off x="880844" y="3429000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2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48A23A1F-8109-462B-AA7E-05B59FE86D4A}"/>
              </a:ext>
            </a:extLst>
          </p:cNvPr>
          <p:cNvSpPr txBox="1">
            <a:spLocks/>
          </p:cNvSpPr>
          <p:nvPr/>
        </p:nvSpPr>
        <p:spPr>
          <a:xfrm>
            <a:off x="1551963" y="3405499"/>
            <a:ext cx="3875713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However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details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needs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to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tracked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also</a:t>
            </a:r>
            <a:endParaRPr lang="tr-TR" dirty="0">
              <a:latin typeface="Berlin Sans FB" panose="020E0602020502020306" pitchFamily="34" charset="0"/>
            </a:endParaRP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4AF07-D118-4E2E-B2EA-0B46A7BF2BFD}"/>
              </a:ext>
            </a:extLst>
          </p:cNvPr>
          <p:cNvSpPr/>
          <p:nvPr/>
        </p:nvSpPr>
        <p:spPr>
          <a:xfrm>
            <a:off x="880844" y="4626528"/>
            <a:ext cx="671120" cy="671118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090BC19-4E20-4404-AA0F-43E4B2B2CF56}"/>
              </a:ext>
            </a:extLst>
          </p:cNvPr>
          <p:cNvSpPr txBox="1">
            <a:spLocks/>
          </p:cNvSpPr>
          <p:nvPr/>
        </p:nvSpPr>
        <p:spPr>
          <a:xfrm>
            <a:off x="1523999" y="4603028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>
                <a:latin typeface="Berlin Sans FB" panose="020E0602020502020306" pitchFamily="34" charset="0"/>
              </a:rPr>
              <a:t>Where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was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order</a:t>
            </a:r>
            <a:r>
              <a:rPr lang="tr-TR" dirty="0">
                <a:latin typeface="Berlin Sans FB" panose="020E0602020502020306" pitchFamily="34" charset="0"/>
              </a:rPr>
              <a:t> delivered?</a:t>
            </a:r>
          </a:p>
          <a:p>
            <a:endParaRPr lang="tr-TR" dirty="0">
              <a:latin typeface="Berlin Sans FB" panose="020E0602020502020306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D5F2EA4-2A62-42A1-8043-27C1012A5C5D}"/>
              </a:ext>
            </a:extLst>
          </p:cNvPr>
          <p:cNvSpPr/>
          <p:nvPr/>
        </p:nvSpPr>
        <p:spPr>
          <a:xfrm>
            <a:off x="880844" y="5660158"/>
            <a:ext cx="671120" cy="67111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dirty="0"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377B600-8D51-4325-91B1-AC32AFF4FD93}"/>
              </a:ext>
            </a:extLst>
          </p:cNvPr>
          <p:cNvSpPr txBox="1">
            <a:spLocks/>
          </p:cNvSpPr>
          <p:nvPr/>
        </p:nvSpPr>
        <p:spPr>
          <a:xfrm>
            <a:off x="1523998" y="5657629"/>
            <a:ext cx="3875713" cy="67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We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are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going</a:t>
            </a:r>
            <a:r>
              <a:rPr lang="tr-TR" dirty="0">
                <a:latin typeface="Berlin Sans FB" panose="020E0602020502020306" pitchFamily="34" charset="0"/>
              </a:rPr>
              <a:t> </a:t>
            </a:r>
            <a:r>
              <a:rPr lang="tr-TR" dirty="0" err="1">
                <a:latin typeface="Berlin Sans FB" panose="020E0602020502020306" pitchFamily="34" charset="0"/>
              </a:rPr>
              <a:t>bigger</a:t>
            </a:r>
            <a:r>
              <a:rPr lang="tr-TR" dirty="0">
                <a:latin typeface="Berlin Sans FB" panose="020E0602020502020306" pitchFamily="34" charset="0"/>
              </a:rPr>
              <a:t>!!!</a:t>
            </a: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67BED937-2430-AC7B-8B6F-DD7B4C992827}"/>
              </a:ext>
            </a:extLst>
          </p:cNvPr>
          <p:cNvSpPr txBox="1">
            <a:spLocks/>
          </p:cNvSpPr>
          <p:nvPr/>
        </p:nvSpPr>
        <p:spPr>
          <a:xfrm>
            <a:off x="1540777" y="0"/>
            <a:ext cx="9356521" cy="1370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>
                <a:latin typeface="Berlin Sans FB Demi" panose="020E0802020502020306" pitchFamily="34" charset="0"/>
              </a:rPr>
              <a:t>Need</a:t>
            </a:r>
            <a:r>
              <a:rPr lang="tr-TR" sz="5400">
                <a:latin typeface="Berlin Sans FB Demi" panose="020E0802020502020306" pitchFamily="34" charset="0"/>
              </a:rPr>
              <a:t> </a:t>
            </a:r>
            <a:r>
              <a:rPr lang="tr-TR" sz="5400" b="1">
                <a:latin typeface="Berlin Sans FB Demi" panose="020E0802020502020306" pitchFamily="34" charset="0"/>
              </a:rPr>
              <a:t>New Table(s) ?</a:t>
            </a:r>
            <a:endParaRPr lang="tr-TR" sz="5400" dirty="0">
              <a:latin typeface="Berlin Sans FB Demi" panose="020E0802020502020306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D29CF78-FF54-7585-EE89-C174AB0AD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1063</Words>
  <Application>Microsoft Office PowerPoint</Application>
  <PresentationFormat>Widescreen</PresentationFormat>
  <Paragraphs>219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Berlin Sans FB</vt:lpstr>
      <vt:lpstr>Berlin Sans FB Demi</vt:lpstr>
      <vt:lpstr>Calibri</vt:lpstr>
      <vt:lpstr>Calibri Light</vt:lpstr>
      <vt:lpstr>Cambria Math</vt:lpstr>
      <vt:lpstr>Office Theme</vt:lpstr>
      <vt:lpstr>Need New Table(s)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New Table(s) ?</vt:lpstr>
      <vt:lpstr>Need New Table(s) ?</vt:lpstr>
      <vt:lpstr>PowerPoint Presentation</vt:lpstr>
      <vt:lpstr>PowerPoint Presentation</vt:lpstr>
      <vt:lpstr>PowerPoint Presentation</vt:lpstr>
      <vt:lpstr>Relationship Among New Tables</vt:lpstr>
      <vt:lpstr>PowerPoint Presentation</vt:lpstr>
      <vt:lpstr>We are Going Bigger!!!</vt:lpstr>
      <vt:lpstr>We are Going Bigger!!!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New Table(s) ?</dc:title>
  <dc:creator>Cenk KORKMAZ</dc:creator>
  <cp:lastModifiedBy>Cenk KORKMAZ</cp:lastModifiedBy>
  <cp:revision>10</cp:revision>
  <dcterms:created xsi:type="dcterms:W3CDTF">2023-01-09T18:23:34Z</dcterms:created>
  <dcterms:modified xsi:type="dcterms:W3CDTF">2023-01-09T18:32:45Z</dcterms:modified>
</cp:coreProperties>
</file>